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7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6" r:id="rId65"/>
    <p:sldId id="317" r:id="rId66"/>
    <p:sldId id="318" r:id="rId67"/>
    <p:sldId id="319" r:id="rId68"/>
    <p:sldId id="320" r:id="rId69"/>
    <p:sldId id="324" r:id="rId70"/>
    <p:sldId id="325" r:id="rId71"/>
    <p:sldId id="326" r:id="rId72"/>
    <p:sldId id="327" r:id="rId73"/>
    <p:sldId id="328" r:id="rId74"/>
  </p:sldIdLst>
  <p:sldSz cx="9144000" cy="5143500" type="screen16x9"/>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6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07623-C5C9-40D9-9848-40B837F96FD3}"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S"/>
        </a:p>
      </dgm:t>
    </dgm:pt>
    <dgm:pt modelId="{3F13A99F-2008-4B73-851E-E8D04BC8D940}">
      <dgm:prSet phldrT="[Texto]" custT="1"/>
      <dgm:spPr/>
      <dgm:t>
        <a:bodyPr/>
        <a:lstStyle/>
        <a:p>
          <a:pPr algn="just"/>
          <a:r>
            <a:rPr lang="es-CO" sz="1200" b="0" dirty="0">
              <a:latin typeface="Franklin Gothic Book" panose="020B0503020102020204" pitchFamily="34" charset="0"/>
              <a:cs typeface="Aharoni" panose="02010803020104030203" pitchFamily="2" charset="-79"/>
            </a:rPr>
            <a:t>Por diversidad biológica se entiende la variabilidad de organismos vivos de cualquier fuente, incluidos entre otros, los ecosistemas terrestres, marinos y otros ecosistemas acuáticos y los complejos ecológicos de los que forman parte, comprende la diversidad dentro de cada especie, entre las especies y de los </a:t>
          </a:r>
          <a:r>
            <a:rPr lang="es-CO" sz="1200" b="0" dirty="0" smtClean="0">
              <a:latin typeface="Franklin Gothic Book" panose="020B0503020102020204" pitchFamily="34" charset="0"/>
              <a:cs typeface="Aharoni" panose="02010803020104030203" pitchFamily="2" charset="-79"/>
            </a:rPr>
            <a:t>ecosistemas </a:t>
          </a:r>
          <a:r>
            <a:rPr lang="es-CO" sz="1200" b="0" dirty="0">
              <a:latin typeface="Franklin Gothic Book" panose="020B0503020102020204" pitchFamily="34" charset="0"/>
              <a:cs typeface="Aharoni" panose="02010803020104030203" pitchFamily="2" charset="-79"/>
            </a:rPr>
            <a:t>(Convenio de Diversidad Biológica, 1992</a:t>
          </a:r>
          <a:r>
            <a:rPr lang="es-CO" sz="1200" b="0" dirty="0" smtClean="0">
              <a:latin typeface="Franklin Gothic Book" panose="020B0503020102020204" pitchFamily="34" charset="0"/>
              <a:cs typeface="Aharoni" panose="02010803020104030203" pitchFamily="2" charset="-79"/>
            </a:rPr>
            <a:t>),</a:t>
          </a:r>
          <a:endParaRPr lang="es-ES" sz="1200" b="0" dirty="0">
            <a:latin typeface="Franklin Gothic Book" panose="020B0503020102020204" pitchFamily="34" charset="0"/>
          </a:endParaRPr>
        </a:p>
      </dgm:t>
    </dgm:pt>
    <dgm:pt modelId="{65D3C6A5-E0CC-405F-B001-36E2646B7D43}" type="parTrans" cxnId="{077FA9EE-4712-4562-82FF-EA949C7583A3}">
      <dgm:prSet/>
      <dgm:spPr/>
      <dgm:t>
        <a:bodyPr/>
        <a:lstStyle/>
        <a:p>
          <a:endParaRPr lang="es-ES" sz="1400"/>
        </a:p>
      </dgm:t>
    </dgm:pt>
    <dgm:pt modelId="{32024346-13EC-4800-8F6B-F01503D4E07A}" type="sibTrans" cxnId="{077FA9EE-4712-4562-82FF-EA949C7583A3}">
      <dgm:prSet/>
      <dgm:spPr/>
      <dgm:t>
        <a:bodyPr/>
        <a:lstStyle/>
        <a:p>
          <a:endParaRPr lang="es-ES" sz="1400"/>
        </a:p>
      </dgm:t>
    </dgm:pt>
    <dgm:pt modelId="{63C621B1-9819-4F8B-8E62-DAD6427DA284}" type="pres">
      <dgm:prSet presAssocID="{6CE07623-C5C9-40D9-9848-40B837F96FD3}" presName="Name0" presStyleCnt="0">
        <dgm:presLayoutVars>
          <dgm:chMax val="7"/>
          <dgm:chPref val="7"/>
          <dgm:dir/>
        </dgm:presLayoutVars>
      </dgm:prSet>
      <dgm:spPr/>
      <dgm:t>
        <a:bodyPr/>
        <a:lstStyle/>
        <a:p>
          <a:endParaRPr lang="es-CO"/>
        </a:p>
      </dgm:t>
    </dgm:pt>
    <dgm:pt modelId="{3082EF06-F945-4461-8017-67BB70C000AC}" type="pres">
      <dgm:prSet presAssocID="{6CE07623-C5C9-40D9-9848-40B837F96FD3}" presName="Name1" presStyleCnt="0"/>
      <dgm:spPr/>
    </dgm:pt>
    <dgm:pt modelId="{A7D6A5A2-16A0-4929-A626-979EA0BBB0B3}" type="pres">
      <dgm:prSet presAssocID="{6CE07623-C5C9-40D9-9848-40B837F96FD3}" presName="cycle" presStyleCnt="0"/>
      <dgm:spPr/>
    </dgm:pt>
    <dgm:pt modelId="{94061EE9-9182-4864-8B50-B9833D370B66}" type="pres">
      <dgm:prSet presAssocID="{6CE07623-C5C9-40D9-9848-40B837F96FD3}" presName="srcNode" presStyleLbl="node1" presStyleIdx="0" presStyleCnt="1"/>
      <dgm:spPr/>
    </dgm:pt>
    <dgm:pt modelId="{6398A2B2-EC6C-440F-B712-4C87C3B89C2B}" type="pres">
      <dgm:prSet presAssocID="{6CE07623-C5C9-40D9-9848-40B837F96FD3}" presName="conn" presStyleLbl="parChTrans1D2" presStyleIdx="0" presStyleCnt="1"/>
      <dgm:spPr/>
      <dgm:t>
        <a:bodyPr/>
        <a:lstStyle/>
        <a:p>
          <a:endParaRPr lang="es-CO"/>
        </a:p>
      </dgm:t>
    </dgm:pt>
    <dgm:pt modelId="{38FB5FE1-5AAC-4E28-9A3C-1A82BA94186B}" type="pres">
      <dgm:prSet presAssocID="{6CE07623-C5C9-40D9-9848-40B837F96FD3}" presName="extraNode" presStyleLbl="node1" presStyleIdx="0" presStyleCnt="1"/>
      <dgm:spPr/>
    </dgm:pt>
    <dgm:pt modelId="{AC48F7DB-9C30-441C-8493-F510476A9CE0}" type="pres">
      <dgm:prSet presAssocID="{6CE07623-C5C9-40D9-9848-40B837F96FD3}" presName="dstNode" presStyleLbl="node1" presStyleIdx="0" presStyleCnt="1"/>
      <dgm:spPr/>
    </dgm:pt>
    <dgm:pt modelId="{908A454D-4045-4F89-B081-DE766A467D4E}" type="pres">
      <dgm:prSet presAssocID="{3F13A99F-2008-4B73-851E-E8D04BC8D940}" presName="text_1" presStyleLbl="node1" presStyleIdx="0" presStyleCnt="1" custLinFactNeighborX="-1774" custLinFactNeighborY="2498">
        <dgm:presLayoutVars>
          <dgm:bulletEnabled val="1"/>
        </dgm:presLayoutVars>
      </dgm:prSet>
      <dgm:spPr/>
      <dgm:t>
        <a:bodyPr/>
        <a:lstStyle/>
        <a:p>
          <a:endParaRPr lang="es-CO"/>
        </a:p>
      </dgm:t>
    </dgm:pt>
    <dgm:pt modelId="{95436811-3527-4CB4-B88D-09A044087C27}" type="pres">
      <dgm:prSet presAssocID="{3F13A99F-2008-4B73-851E-E8D04BC8D940}" presName="accent_1" presStyleCnt="0"/>
      <dgm:spPr/>
    </dgm:pt>
    <dgm:pt modelId="{8B160BCC-3473-427C-9CF4-9A245466A0D1}" type="pres">
      <dgm:prSet presAssocID="{3F13A99F-2008-4B73-851E-E8D04BC8D940}" presName="accentRepeatNode" presStyleLbl="solidFgAcc1" presStyleIdx="0" presStyleCnt="1"/>
      <dgm:spPr>
        <a:blipFill rotWithShape="0">
          <a:blip xmlns:r="http://schemas.openxmlformats.org/officeDocument/2006/relationships" r:embed="rId1"/>
          <a:stretch>
            <a:fillRect/>
          </a:stretch>
        </a:blipFill>
      </dgm:spPr>
    </dgm:pt>
  </dgm:ptLst>
  <dgm:cxnLst>
    <dgm:cxn modelId="{077FA9EE-4712-4562-82FF-EA949C7583A3}" srcId="{6CE07623-C5C9-40D9-9848-40B837F96FD3}" destId="{3F13A99F-2008-4B73-851E-E8D04BC8D940}" srcOrd="0" destOrd="0" parTransId="{65D3C6A5-E0CC-405F-B001-36E2646B7D43}" sibTransId="{32024346-13EC-4800-8F6B-F01503D4E07A}"/>
    <dgm:cxn modelId="{4E8E07D7-6E45-4F83-B8E9-6CF60676E0F6}" type="presOf" srcId="{6CE07623-C5C9-40D9-9848-40B837F96FD3}" destId="{63C621B1-9819-4F8B-8E62-DAD6427DA284}" srcOrd="0" destOrd="0" presId="urn:microsoft.com/office/officeart/2008/layout/VerticalCurvedList"/>
    <dgm:cxn modelId="{F710679B-0924-4E92-81A7-60F31ACCF6A8}" type="presOf" srcId="{3F13A99F-2008-4B73-851E-E8D04BC8D940}" destId="{908A454D-4045-4F89-B081-DE766A467D4E}" srcOrd="0" destOrd="0" presId="urn:microsoft.com/office/officeart/2008/layout/VerticalCurvedList"/>
    <dgm:cxn modelId="{6792BA1D-5619-43C9-91FE-BCD2DA1FB216}" type="presOf" srcId="{32024346-13EC-4800-8F6B-F01503D4E07A}" destId="{6398A2B2-EC6C-440F-B712-4C87C3B89C2B}" srcOrd="0" destOrd="0" presId="urn:microsoft.com/office/officeart/2008/layout/VerticalCurvedList"/>
    <dgm:cxn modelId="{555FC90E-82AC-4448-9F90-1EB9C573A4DD}" type="presParOf" srcId="{63C621B1-9819-4F8B-8E62-DAD6427DA284}" destId="{3082EF06-F945-4461-8017-67BB70C000AC}" srcOrd="0" destOrd="0" presId="urn:microsoft.com/office/officeart/2008/layout/VerticalCurvedList"/>
    <dgm:cxn modelId="{32C7C538-1F8E-49E9-8892-AA409B5069B7}" type="presParOf" srcId="{3082EF06-F945-4461-8017-67BB70C000AC}" destId="{A7D6A5A2-16A0-4929-A626-979EA0BBB0B3}" srcOrd="0" destOrd="0" presId="urn:microsoft.com/office/officeart/2008/layout/VerticalCurvedList"/>
    <dgm:cxn modelId="{8214B9D8-6608-4CB5-9738-133A7B13CA6B}" type="presParOf" srcId="{A7D6A5A2-16A0-4929-A626-979EA0BBB0B3}" destId="{94061EE9-9182-4864-8B50-B9833D370B66}" srcOrd="0" destOrd="0" presId="urn:microsoft.com/office/officeart/2008/layout/VerticalCurvedList"/>
    <dgm:cxn modelId="{B33AA7E6-6159-4654-AF0B-24ECAFF92CF7}" type="presParOf" srcId="{A7D6A5A2-16A0-4929-A626-979EA0BBB0B3}" destId="{6398A2B2-EC6C-440F-B712-4C87C3B89C2B}" srcOrd="1" destOrd="0" presId="urn:microsoft.com/office/officeart/2008/layout/VerticalCurvedList"/>
    <dgm:cxn modelId="{1AD52EE4-11DA-41A4-8982-47FC0820E6EC}" type="presParOf" srcId="{A7D6A5A2-16A0-4929-A626-979EA0BBB0B3}" destId="{38FB5FE1-5AAC-4E28-9A3C-1A82BA94186B}" srcOrd="2" destOrd="0" presId="urn:microsoft.com/office/officeart/2008/layout/VerticalCurvedList"/>
    <dgm:cxn modelId="{4AB2FCC6-E6DA-4EFB-94BE-83ECA2DB3282}" type="presParOf" srcId="{A7D6A5A2-16A0-4929-A626-979EA0BBB0B3}" destId="{AC48F7DB-9C30-441C-8493-F510476A9CE0}" srcOrd="3" destOrd="0" presId="urn:microsoft.com/office/officeart/2008/layout/VerticalCurvedList"/>
    <dgm:cxn modelId="{5D80AB68-9BBA-49A3-8FFF-FD70B5B47958}" type="presParOf" srcId="{3082EF06-F945-4461-8017-67BB70C000AC}" destId="{908A454D-4045-4F89-B081-DE766A467D4E}" srcOrd="1" destOrd="0" presId="urn:microsoft.com/office/officeart/2008/layout/VerticalCurvedList"/>
    <dgm:cxn modelId="{1ED37E42-FF50-4E19-A5E3-43750C03D946}" type="presParOf" srcId="{3082EF06-F945-4461-8017-67BB70C000AC}" destId="{95436811-3527-4CB4-B88D-09A044087C27}" srcOrd="2" destOrd="0" presId="urn:microsoft.com/office/officeart/2008/layout/VerticalCurvedList"/>
    <dgm:cxn modelId="{02902C2C-E2C0-40EE-9588-CBE9B13ECA6C}" type="presParOf" srcId="{95436811-3527-4CB4-B88D-09A044087C27}" destId="{8B160BCC-3473-427C-9CF4-9A245466A0D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E1214-7629-5A4D-AC08-50BB5ADEE584}"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es-ES"/>
        </a:p>
      </dgm:t>
    </dgm:pt>
    <dgm:pt modelId="{4D1720BB-7AAC-1446-87A8-D568E6FD45E5}">
      <dgm:prSet phldrT="[Texto]"/>
      <dgm:spPr/>
      <dgm:t>
        <a:bodyPr/>
        <a:lstStyle/>
        <a:p>
          <a:r>
            <a:rPr lang="es-ES" dirty="0" smtClean="0"/>
            <a:t>Ecosistemas estratégicos de Colombia. </a:t>
          </a:r>
          <a:endParaRPr lang="es-ES" dirty="0"/>
        </a:p>
      </dgm:t>
    </dgm:pt>
    <dgm:pt modelId="{59CABFEE-E847-3D4B-8558-0ED7145686EF}" type="parTrans" cxnId="{CF07D112-9E08-754A-8C60-3931767F3D45}">
      <dgm:prSet/>
      <dgm:spPr/>
      <dgm:t>
        <a:bodyPr/>
        <a:lstStyle/>
        <a:p>
          <a:endParaRPr lang="es-ES"/>
        </a:p>
      </dgm:t>
    </dgm:pt>
    <dgm:pt modelId="{08DCCCA3-ADC4-DF4A-84EC-C0FC80251784}" type="sibTrans" cxnId="{CF07D112-9E08-754A-8C60-3931767F3D45}">
      <dgm:prSet/>
      <dgm:spPr/>
      <dgm:t>
        <a:bodyPr/>
        <a:lstStyle/>
        <a:p>
          <a:endParaRPr lang="es-ES"/>
        </a:p>
      </dgm:t>
    </dgm:pt>
    <dgm:pt modelId="{24D6C065-8CB4-1446-8EA3-607E1DA346DC}">
      <dgm:prSet phldrT="[Texto]"/>
      <dgm:spPr/>
      <dgm:t>
        <a:bodyPr/>
        <a:lstStyle/>
        <a:p>
          <a:r>
            <a:rPr lang="es-ES" dirty="0"/>
            <a:t>Páramos 1,7 %</a:t>
          </a:r>
        </a:p>
      </dgm:t>
    </dgm:pt>
    <dgm:pt modelId="{3E9460B4-DB61-5943-91DF-3501ECA30BB6}" type="parTrans" cxnId="{FEE3B8CE-C32C-F341-A86C-6CA5F6B35C9B}">
      <dgm:prSet/>
      <dgm:spPr/>
      <dgm:t>
        <a:bodyPr/>
        <a:lstStyle/>
        <a:p>
          <a:endParaRPr lang="es-ES"/>
        </a:p>
      </dgm:t>
    </dgm:pt>
    <dgm:pt modelId="{244E2390-16D6-9148-B7F6-7BB29EE96404}" type="sibTrans" cxnId="{FEE3B8CE-C32C-F341-A86C-6CA5F6B35C9B}">
      <dgm:prSet/>
      <dgm:spPr/>
      <dgm:t>
        <a:bodyPr/>
        <a:lstStyle/>
        <a:p>
          <a:endParaRPr lang="es-ES"/>
        </a:p>
      </dgm:t>
    </dgm:pt>
    <dgm:pt modelId="{A5469B25-AA22-674C-ABF0-C087A39521D9}">
      <dgm:prSet phldrT="[Texto]"/>
      <dgm:spPr/>
      <dgm:t>
        <a:bodyPr/>
        <a:lstStyle/>
        <a:p>
          <a:r>
            <a:rPr lang="es-ES" dirty="0"/>
            <a:t>Bosques Húmedos  tropicales 44%</a:t>
          </a:r>
        </a:p>
      </dgm:t>
    </dgm:pt>
    <dgm:pt modelId="{065886EF-5325-B141-A533-0B86E4F6CF0C}" type="parTrans" cxnId="{FAFD0A4C-C1B1-284C-93DC-61A9DA33B53D}">
      <dgm:prSet/>
      <dgm:spPr/>
      <dgm:t>
        <a:bodyPr/>
        <a:lstStyle/>
        <a:p>
          <a:endParaRPr lang="es-ES"/>
        </a:p>
      </dgm:t>
    </dgm:pt>
    <dgm:pt modelId="{0E650D17-AC9A-E449-A828-86F483BAFEE3}" type="sibTrans" cxnId="{FAFD0A4C-C1B1-284C-93DC-61A9DA33B53D}">
      <dgm:prSet/>
      <dgm:spPr/>
      <dgm:t>
        <a:bodyPr/>
        <a:lstStyle/>
        <a:p>
          <a:endParaRPr lang="es-ES"/>
        </a:p>
      </dgm:t>
    </dgm:pt>
    <dgm:pt modelId="{0EAD6C3A-443C-7041-B7C7-CB2EA8CDE69C}">
      <dgm:prSet/>
      <dgm:spPr/>
      <dgm:t>
        <a:bodyPr/>
        <a:lstStyle/>
        <a:p>
          <a:r>
            <a:rPr lang="es-ES" dirty="0"/>
            <a:t>Zonas secas tropicales 21,5 %</a:t>
          </a:r>
        </a:p>
      </dgm:t>
    </dgm:pt>
    <dgm:pt modelId="{BFE96A04-42A8-9E47-97C6-981651ECD53E}" type="parTrans" cxnId="{FCF6C099-53F8-5649-8589-4D9B2B8D836C}">
      <dgm:prSet/>
      <dgm:spPr/>
      <dgm:t>
        <a:bodyPr/>
        <a:lstStyle/>
        <a:p>
          <a:endParaRPr lang="es-ES"/>
        </a:p>
      </dgm:t>
    </dgm:pt>
    <dgm:pt modelId="{868D1902-238C-294F-82C3-3A7C77ACFE91}" type="sibTrans" cxnId="{FCF6C099-53F8-5649-8589-4D9B2B8D836C}">
      <dgm:prSet/>
      <dgm:spPr/>
      <dgm:t>
        <a:bodyPr/>
        <a:lstStyle/>
        <a:p>
          <a:endParaRPr lang="es-ES"/>
        </a:p>
      </dgm:t>
    </dgm:pt>
    <dgm:pt modelId="{D6EE2925-2C49-F644-877B-F8EA26B2C74E}">
      <dgm:prSet/>
      <dgm:spPr/>
      <dgm:t>
        <a:bodyPr/>
        <a:lstStyle/>
        <a:p>
          <a:r>
            <a:rPr lang="es-ES" dirty="0"/>
            <a:t>Bosques Andino 8.56 %</a:t>
          </a:r>
        </a:p>
      </dgm:t>
    </dgm:pt>
    <dgm:pt modelId="{1B25D060-DBC0-F148-BB7D-1BCB89B885E7}" type="parTrans" cxnId="{9EB76228-E235-A044-8CA1-652AA1D1093D}">
      <dgm:prSet/>
      <dgm:spPr/>
      <dgm:t>
        <a:bodyPr/>
        <a:lstStyle/>
        <a:p>
          <a:endParaRPr lang="es-ES"/>
        </a:p>
      </dgm:t>
    </dgm:pt>
    <dgm:pt modelId="{659C7C24-A827-8E42-9540-89DDD3927471}" type="sibTrans" cxnId="{9EB76228-E235-A044-8CA1-652AA1D1093D}">
      <dgm:prSet/>
      <dgm:spPr/>
      <dgm:t>
        <a:bodyPr/>
        <a:lstStyle/>
        <a:p>
          <a:endParaRPr lang="es-ES"/>
        </a:p>
      </dgm:t>
    </dgm:pt>
    <dgm:pt modelId="{FEFFBD8F-04A2-4077-864C-DE236062C0E9}">
      <dgm:prSet/>
      <dgm:spPr/>
      <dgm:t>
        <a:bodyPr/>
        <a:lstStyle/>
        <a:p>
          <a:r>
            <a:rPr lang="es-ES" dirty="0"/>
            <a:t>Humedales 2.7 %</a:t>
          </a:r>
        </a:p>
      </dgm:t>
    </dgm:pt>
    <dgm:pt modelId="{6C1E12B4-604A-4062-A65D-8AE26425FC2D}" type="parTrans" cxnId="{F74383CF-B852-44B2-A819-6F2F39C1F191}">
      <dgm:prSet/>
      <dgm:spPr/>
      <dgm:t>
        <a:bodyPr/>
        <a:lstStyle/>
        <a:p>
          <a:endParaRPr lang="es-CO"/>
        </a:p>
      </dgm:t>
    </dgm:pt>
    <dgm:pt modelId="{951EEF50-5AD1-48C4-AB41-892995BB8471}" type="sibTrans" cxnId="{F74383CF-B852-44B2-A819-6F2F39C1F191}">
      <dgm:prSet/>
      <dgm:spPr/>
      <dgm:t>
        <a:bodyPr/>
        <a:lstStyle/>
        <a:p>
          <a:endParaRPr lang="es-CO"/>
        </a:p>
      </dgm:t>
    </dgm:pt>
    <dgm:pt modelId="{3D965129-BC60-4BA5-AD4F-72FEAC2061D9}">
      <dgm:prSet/>
      <dgm:spPr/>
      <dgm:t>
        <a:bodyPr/>
        <a:lstStyle/>
        <a:p>
          <a:r>
            <a:rPr lang="es-ES" dirty="0"/>
            <a:t>Manglares 0.3%</a:t>
          </a:r>
        </a:p>
      </dgm:t>
    </dgm:pt>
    <dgm:pt modelId="{1A1A3A1B-A90F-43CF-BD93-0F627577FC69}" type="parTrans" cxnId="{E1CAEA3A-0796-4E8F-83BE-CA83A8662459}">
      <dgm:prSet/>
      <dgm:spPr/>
      <dgm:t>
        <a:bodyPr/>
        <a:lstStyle/>
        <a:p>
          <a:endParaRPr lang="es-CO"/>
        </a:p>
      </dgm:t>
    </dgm:pt>
    <dgm:pt modelId="{0A0FD3F6-53C9-4434-A3A3-BCA18251D82D}" type="sibTrans" cxnId="{E1CAEA3A-0796-4E8F-83BE-CA83A8662459}">
      <dgm:prSet/>
      <dgm:spPr/>
      <dgm:t>
        <a:bodyPr/>
        <a:lstStyle/>
        <a:p>
          <a:endParaRPr lang="es-CO"/>
        </a:p>
      </dgm:t>
    </dgm:pt>
    <dgm:pt modelId="{C9A8649A-AF7F-9344-8E51-210AA321A9DE}" type="pres">
      <dgm:prSet presAssocID="{3E9E1214-7629-5A4D-AC08-50BB5ADEE584}" presName="Name0" presStyleCnt="0">
        <dgm:presLayoutVars>
          <dgm:chPref val="1"/>
          <dgm:dir/>
          <dgm:animOne val="branch"/>
          <dgm:animLvl val="lvl"/>
          <dgm:resizeHandles val="exact"/>
        </dgm:presLayoutVars>
      </dgm:prSet>
      <dgm:spPr/>
      <dgm:t>
        <a:bodyPr/>
        <a:lstStyle/>
        <a:p>
          <a:endParaRPr lang="es-CO"/>
        </a:p>
      </dgm:t>
    </dgm:pt>
    <dgm:pt modelId="{93AEA8E1-4EEF-744C-ADDA-08524818F413}" type="pres">
      <dgm:prSet presAssocID="{4D1720BB-7AAC-1446-87A8-D568E6FD45E5}" presName="root1" presStyleCnt="0"/>
      <dgm:spPr/>
    </dgm:pt>
    <dgm:pt modelId="{F95BF404-9153-5F4A-9542-E57E3AEF0E2F}" type="pres">
      <dgm:prSet presAssocID="{4D1720BB-7AAC-1446-87A8-D568E6FD45E5}" presName="LevelOneTextNode" presStyleLbl="node0" presStyleIdx="0" presStyleCnt="1">
        <dgm:presLayoutVars>
          <dgm:chPref val="3"/>
        </dgm:presLayoutVars>
      </dgm:prSet>
      <dgm:spPr/>
      <dgm:t>
        <a:bodyPr/>
        <a:lstStyle/>
        <a:p>
          <a:endParaRPr lang="es-CO"/>
        </a:p>
      </dgm:t>
    </dgm:pt>
    <dgm:pt modelId="{5A4F8F87-F819-DC49-9878-F8AF8B62035C}" type="pres">
      <dgm:prSet presAssocID="{4D1720BB-7AAC-1446-87A8-D568E6FD45E5}" presName="level2hierChild" presStyleCnt="0"/>
      <dgm:spPr/>
    </dgm:pt>
    <dgm:pt modelId="{D7217C3A-DB93-8747-82B5-E72A7AE2F735}" type="pres">
      <dgm:prSet presAssocID="{3E9460B4-DB61-5943-91DF-3501ECA30BB6}" presName="conn2-1" presStyleLbl="parChTrans1D2" presStyleIdx="0" presStyleCnt="6"/>
      <dgm:spPr/>
      <dgm:t>
        <a:bodyPr/>
        <a:lstStyle/>
        <a:p>
          <a:endParaRPr lang="es-CO"/>
        </a:p>
      </dgm:t>
    </dgm:pt>
    <dgm:pt modelId="{05DDD7B9-01D0-CE41-B8A3-5DEEDCA5A4BF}" type="pres">
      <dgm:prSet presAssocID="{3E9460B4-DB61-5943-91DF-3501ECA30BB6}" presName="connTx" presStyleLbl="parChTrans1D2" presStyleIdx="0" presStyleCnt="6"/>
      <dgm:spPr/>
      <dgm:t>
        <a:bodyPr/>
        <a:lstStyle/>
        <a:p>
          <a:endParaRPr lang="es-CO"/>
        </a:p>
      </dgm:t>
    </dgm:pt>
    <dgm:pt modelId="{7B3D18B9-909A-A144-A36E-E22915B8D94F}" type="pres">
      <dgm:prSet presAssocID="{24D6C065-8CB4-1446-8EA3-607E1DA346DC}" presName="root2" presStyleCnt="0"/>
      <dgm:spPr/>
    </dgm:pt>
    <dgm:pt modelId="{ED0ABC42-0843-B94C-84A6-442D13CE605C}" type="pres">
      <dgm:prSet presAssocID="{24D6C065-8CB4-1446-8EA3-607E1DA346DC}" presName="LevelTwoTextNode" presStyleLbl="node2" presStyleIdx="0" presStyleCnt="6">
        <dgm:presLayoutVars>
          <dgm:chPref val="3"/>
        </dgm:presLayoutVars>
      </dgm:prSet>
      <dgm:spPr/>
      <dgm:t>
        <a:bodyPr/>
        <a:lstStyle/>
        <a:p>
          <a:endParaRPr lang="es-CO"/>
        </a:p>
      </dgm:t>
    </dgm:pt>
    <dgm:pt modelId="{059EA522-9A72-EB4F-9F6F-5C8EE3BBE614}" type="pres">
      <dgm:prSet presAssocID="{24D6C065-8CB4-1446-8EA3-607E1DA346DC}" presName="level3hierChild" presStyleCnt="0"/>
      <dgm:spPr/>
    </dgm:pt>
    <dgm:pt modelId="{032281BE-A989-7B44-B9F4-796832C1D69E}" type="pres">
      <dgm:prSet presAssocID="{065886EF-5325-B141-A533-0B86E4F6CF0C}" presName="conn2-1" presStyleLbl="parChTrans1D2" presStyleIdx="1" presStyleCnt="6"/>
      <dgm:spPr/>
      <dgm:t>
        <a:bodyPr/>
        <a:lstStyle/>
        <a:p>
          <a:endParaRPr lang="es-CO"/>
        </a:p>
      </dgm:t>
    </dgm:pt>
    <dgm:pt modelId="{8D5EBDC3-745F-E74C-86C6-56EABD5B88B1}" type="pres">
      <dgm:prSet presAssocID="{065886EF-5325-B141-A533-0B86E4F6CF0C}" presName="connTx" presStyleLbl="parChTrans1D2" presStyleIdx="1" presStyleCnt="6"/>
      <dgm:spPr/>
      <dgm:t>
        <a:bodyPr/>
        <a:lstStyle/>
        <a:p>
          <a:endParaRPr lang="es-CO"/>
        </a:p>
      </dgm:t>
    </dgm:pt>
    <dgm:pt modelId="{D8116A9F-2162-DA47-BB8A-8561EA617B2E}" type="pres">
      <dgm:prSet presAssocID="{A5469B25-AA22-674C-ABF0-C087A39521D9}" presName="root2" presStyleCnt="0"/>
      <dgm:spPr/>
    </dgm:pt>
    <dgm:pt modelId="{3E7582AE-FF86-1945-AF27-06A2883D3AF0}" type="pres">
      <dgm:prSet presAssocID="{A5469B25-AA22-674C-ABF0-C087A39521D9}" presName="LevelTwoTextNode" presStyleLbl="node2" presStyleIdx="1" presStyleCnt="6">
        <dgm:presLayoutVars>
          <dgm:chPref val="3"/>
        </dgm:presLayoutVars>
      </dgm:prSet>
      <dgm:spPr/>
      <dgm:t>
        <a:bodyPr/>
        <a:lstStyle/>
        <a:p>
          <a:endParaRPr lang="es-CO"/>
        </a:p>
      </dgm:t>
    </dgm:pt>
    <dgm:pt modelId="{F6CC7614-062C-3840-9CE5-E29F65CA3162}" type="pres">
      <dgm:prSet presAssocID="{A5469B25-AA22-674C-ABF0-C087A39521D9}" presName="level3hierChild" presStyleCnt="0"/>
      <dgm:spPr/>
    </dgm:pt>
    <dgm:pt modelId="{64804ED8-E192-A546-86D5-F71206C54B9B}" type="pres">
      <dgm:prSet presAssocID="{BFE96A04-42A8-9E47-97C6-981651ECD53E}" presName="conn2-1" presStyleLbl="parChTrans1D2" presStyleIdx="2" presStyleCnt="6"/>
      <dgm:spPr/>
      <dgm:t>
        <a:bodyPr/>
        <a:lstStyle/>
        <a:p>
          <a:endParaRPr lang="es-CO"/>
        </a:p>
      </dgm:t>
    </dgm:pt>
    <dgm:pt modelId="{574B9888-D6BE-3B4D-B7FC-5044AF69EB2A}" type="pres">
      <dgm:prSet presAssocID="{BFE96A04-42A8-9E47-97C6-981651ECD53E}" presName="connTx" presStyleLbl="parChTrans1D2" presStyleIdx="2" presStyleCnt="6"/>
      <dgm:spPr/>
      <dgm:t>
        <a:bodyPr/>
        <a:lstStyle/>
        <a:p>
          <a:endParaRPr lang="es-CO"/>
        </a:p>
      </dgm:t>
    </dgm:pt>
    <dgm:pt modelId="{8A0E54C7-8615-3648-983A-484A023F5039}" type="pres">
      <dgm:prSet presAssocID="{0EAD6C3A-443C-7041-B7C7-CB2EA8CDE69C}" presName="root2" presStyleCnt="0"/>
      <dgm:spPr/>
    </dgm:pt>
    <dgm:pt modelId="{BBBA85DA-A897-7146-8047-39A33930ECAE}" type="pres">
      <dgm:prSet presAssocID="{0EAD6C3A-443C-7041-B7C7-CB2EA8CDE69C}" presName="LevelTwoTextNode" presStyleLbl="node2" presStyleIdx="2" presStyleCnt="6">
        <dgm:presLayoutVars>
          <dgm:chPref val="3"/>
        </dgm:presLayoutVars>
      </dgm:prSet>
      <dgm:spPr/>
      <dgm:t>
        <a:bodyPr/>
        <a:lstStyle/>
        <a:p>
          <a:endParaRPr lang="es-CO"/>
        </a:p>
      </dgm:t>
    </dgm:pt>
    <dgm:pt modelId="{8658845B-731C-F146-8B86-6F4D7183FA69}" type="pres">
      <dgm:prSet presAssocID="{0EAD6C3A-443C-7041-B7C7-CB2EA8CDE69C}" presName="level3hierChild" presStyleCnt="0"/>
      <dgm:spPr/>
    </dgm:pt>
    <dgm:pt modelId="{89C22801-B703-9147-A75C-07F6C0A57288}" type="pres">
      <dgm:prSet presAssocID="{1B25D060-DBC0-F148-BB7D-1BCB89B885E7}" presName="conn2-1" presStyleLbl="parChTrans1D2" presStyleIdx="3" presStyleCnt="6"/>
      <dgm:spPr/>
      <dgm:t>
        <a:bodyPr/>
        <a:lstStyle/>
        <a:p>
          <a:endParaRPr lang="es-CO"/>
        </a:p>
      </dgm:t>
    </dgm:pt>
    <dgm:pt modelId="{724D814D-EF08-D843-A557-8F900450FB78}" type="pres">
      <dgm:prSet presAssocID="{1B25D060-DBC0-F148-BB7D-1BCB89B885E7}" presName="connTx" presStyleLbl="parChTrans1D2" presStyleIdx="3" presStyleCnt="6"/>
      <dgm:spPr/>
      <dgm:t>
        <a:bodyPr/>
        <a:lstStyle/>
        <a:p>
          <a:endParaRPr lang="es-CO"/>
        </a:p>
      </dgm:t>
    </dgm:pt>
    <dgm:pt modelId="{A76AB435-F2E7-8B48-8931-7EE525444108}" type="pres">
      <dgm:prSet presAssocID="{D6EE2925-2C49-F644-877B-F8EA26B2C74E}" presName="root2" presStyleCnt="0"/>
      <dgm:spPr/>
    </dgm:pt>
    <dgm:pt modelId="{092C313D-1CFA-A349-A115-C75965EFCED6}" type="pres">
      <dgm:prSet presAssocID="{D6EE2925-2C49-F644-877B-F8EA26B2C74E}" presName="LevelTwoTextNode" presStyleLbl="node2" presStyleIdx="3" presStyleCnt="6">
        <dgm:presLayoutVars>
          <dgm:chPref val="3"/>
        </dgm:presLayoutVars>
      </dgm:prSet>
      <dgm:spPr/>
      <dgm:t>
        <a:bodyPr/>
        <a:lstStyle/>
        <a:p>
          <a:endParaRPr lang="es-CO"/>
        </a:p>
      </dgm:t>
    </dgm:pt>
    <dgm:pt modelId="{C97F5687-1395-4F43-915B-F418F16A7100}" type="pres">
      <dgm:prSet presAssocID="{D6EE2925-2C49-F644-877B-F8EA26B2C74E}" presName="level3hierChild" presStyleCnt="0"/>
      <dgm:spPr/>
    </dgm:pt>
    <dgm:pt modelId="{2FEF6F90-55CF-4B28-8502-05A74CF468A2}" type="pres">
      <dgm:prSet presAssocID="{6C1E12B4-604A-4062-A65D-8AE26425FC2D}" presName="conn2-1" presStyleLbl="parChTrans1D2" presStyleIdx="4" presStyleCnt="6"/>
      <dgm:spPr/>
      <dgm:t>
        <a:bodyPr/>
        <a:lstStyle/>
        <a:p>
          <a:endParaRPr lang="es-CO"/>
        </a:p>
      </dgm:t>
    </dgm:pt>
    <dgm:pt modelId="{7FD014B8-987D-4CB0-9D6D-3B0CCF6A07DF}" type="pres">
      <dgm:prSet presAssocID="{6C1E12B4-604A-4062-A65D-8AE26425FC2D}" presName="connTx" presStyleLbl="parChTrans1D2" presStyleIdx="4" presStyleCnt="6"/>
      <dgm:spPr/>
      <dgm:t>
        <a:bodyPr/>
        <a:lstStyle/>
        <a:p>
          <a:endParaRPr lang="es-CO"/>
        </a:p>
      </dgm:t>
    </dgm:pt>
    <dgm:pt modelId="{AA3CA3D7-A3D9-4231-921D-D01B868A7C87}" type="pres">
      <dgm:prSet presAssocID="{FEFFBD8F-04A2-4077-864C-DE236062C0E9}" presName="root2" presStyleCnt="0"/>
      <dgm:spPr/>
    </dgm:pt>
    <dgm:pt modelId="{55061DE6-00A2-4FEC-A77B-7856E1C87544}" type="pres">
      <dgm:prSet presAssocID="{FEFFBD8F-04A2-4077-864C-DE236062C0E9}" presName="LevelTwoTextNode" presStyleLbl="node2" presStyleIdx="4" presStyleCnt="6">
        <dgm:presLayoutVars>
          <dgm:chPref val="3"/>
        </dgm:presLayoutVars>
      </dgm:prSet>
      <dgm:spPr/>
      <dgm:t>
        <a:bodyPr/>
        <a:lstStyle/>
        <a:p>
          <a:endParaRPr lang="es-CO"/>
        </a:p>
      </dgm:t>
    </dgm:pt>
    <dgm:pt modelId="{C44F4503-7B9D-4ADA-AD44-B4F46F58AAED}" type="pres">
      <dgm:prSet presAssocID="{FEFFBD8F-04A2-4077-864C-DE236062C0E9}" presName="level3hierChild" presStyleCnt="0"/>
      <dgm:spPr/>
    </dgm:pt>
    <dgm:pt modelId="{4AED365E-98A8-4ED0-B0F3-B0554DAFD04B}" type="pres">
      <dgm:prSet presAssocID="{1A1A3A1B-A90F-43CF-BD93-0F627577FC69}" presName="conn2-1" presStyleLbl="parChTrans1D2" presStyleIdx="5" presStyleCnt="6"/>
      <dgm:spPr/>
      <dgm:t>
        <a:bodyPr/>
        <a:lstStyle/>
        <a:p>
          <a:endParaRPr lang="es-CO"/>
        </a:p>
      </dgm:t>
    </dgm:pt>
    <dgm:pt modelId="{B6A3D8A9-ACD8-48AF-961E-D5FCDC72B880}" type="pres">
      <dgm:prSet presAssocID="{1A1A3A1B-A90F-43CF-BD93-0F627577FC69}" presName="connTx" presStyleLbl="parChTrans1D2" presStyleIdx="5" presStyleCnt="6"/>
      <dgm:spPr/>
      <dgm:t>
        <a:bodyPr/>
        <a:lstStyle/>
        <a:p>
          <a:endParaRPr lang="es-CO"/>
        </a:p>
      </dgm:t>
    </dgm:pt>
    <dgm:pt modelId="{B11CC362-1BE2-41F8-9D58-9CD8EAB833FD}" type="pres">
      <dgm:prSet presAssocID="{3D965129-BC60-4BA5-AD4F-72FEAC2061D9}" presName="root2" presStyleCnt="0"/>
      <dgm:spPr/>
    </dgm:pt>
    <dgm:pt modelId="{7121C092-09F0-4AFA-B8D9-54880B7AA771}" type="pres">
      <dgm:prSet presAssocID="{3D965129-BC60-4BA5-AD4F-72FEAC2061D9}" presName="LevelTwoTextNode" presStyleLbl="node2" presStyleIdx="5" presStyleCnt="6">
        <dgm:presLayoutVars>
          <dgm:chPref val="3"/>
        </dgm:presLayoutVars>
      </dgm:prSet>
      <dgm:spPr/>
      <dgm:t>
        <a:bodyPr/>
        <a:lstStyle/>
        <a:p>
          <a:endParaRPr lang="es-CO"/>
        </a:p>
      </dgm:t>
    </dgm:pt>
    <dgm:pt modelId="{40AC201B-0C7E-4FF4-821D-C7DC07BF875C}" type="pres">
      <dgm:prSet presAssocID="{3D965129-BC60-4BA5-AD4F-72FEAC2061D9}" presName="level3hierChild" presStyleCnt="0"/>
      <dgm:spPr/>
    </dgm:pt>
  </dgm:ptLst>
  <dgm:cxnLst>
    <dgm:cxn modelId="{FAFD0A4C-C1B1-284C-93DC-61A9DA33B53D}" srcId="{4D1720BB-7AAC-1446-87A8-D568E6FD45E5}" destId="{A5469B25-AA22-674C-ABF0-C087A39521D9}" srcOrd="1" destOrd="0" parTransId="{065886EF-5325-B141-A533-0B86E4F6CF0C}" sibTransId="{0E650D17-AC9A-E449-A828-86F483BAFEE3}"/>
    <dgm:cxn modelId="{913DFD3C-D82A-4007-8437-E9AC82A6A6D5}" type="presOf" srcId="{3E9460B4-DB61-5943-91DF-3501ECA30BB6}" destId="{D7217C3A-DB93-8747-82B5-E72A7AE2F735}" srcOrd="0" destOrd="0" presId="urn:microsoft.com/office/officeart/2008/layout/HorizontalMultiLevelHierarchy"/>
    <dgm:cxn modelId="{F09A7A78-69ED-43D2-A62C-DA9922107CE9}" type="presOf" srcId="{BFE96A04-42A8-9E47-97C6-981651ECD53E}" destId="{64804ED8-E192-A546-86D5-F71206C54B9B}" srcOrd="0" destOrd="0" presId="urn:microsoft.com/office/officeart/2008/layout/HorizontalMultiLevelHierarchy"/>
    <dgm:cxn modelId="{CF07D112-9E08-754A-8C60-3931767F3D45}" srcId="{3E9E1214-7629-5A4D-AC08-50BB5ADEE584}" destId="{4D1720BB-7AAC-1446-87A8-D568E6FD45E5}" srcOrd="0" destOrd="0" parTransId="{59CABFEE-E847-3D4B-8558-0ED7145686EF}" sibTransId="{08DCCCA3-ADC4-DF4A-84EC-C0FC80251784}"/>
    <dgm:cxn modelId="{C59C67EF-AC9E-4588-A526-D6EF42B3791B}" type="presOf" srcId="{0EAD6C3A-443C-7041-B7C7-CB2EA8CDE69C}" destId="{BBBA85DA-A897-7146-8047-39A33930ECAE}" srcOrd="0" destOrd="0" presId="urn:microsoft.com/office/officeart/2008/layout/HorizontalMultiLevelHierarchy"/>
    <dgm:cxn modelId="{1E1E1462-8161-479D-ACE7-0FA14CF20110}" type="presOf" srcId="{A5469B25-AA22-674C-ABF0-C087A39521D9}" destId="{3E7582AE-FF86-1945-AF27-06A2883D3AF0}" srcOrd="0" destOrd="0" presId="urn:microsoft.com/office/officeart/2008/layout/HorizontalMultiLevelHierarchy"/>
    <dgm:cxn modelId="{296FA794-2230-4903-BF89-6EDB98D82097}" type="presOf" srcId="{065886EF-5325-B141-A533-0B86E4F6CF0C}" destId="{8D5EBDC3-745F-E74C-86C6-56EABD5B88B1}" srcOrd="1" destOrd="0" presId="urn:microsoft.com/office/officeart/2008/layout/HorizontalMultiLevelHierarchy"/>
    <dgm:cxn modelId="{8B5F03D7-C259-49CC-9AFD-74C42BDFBBFE}" type="presOf" srcId="{3E9460B4-DB61-5943-91DF-3501ECA30BB6}" destId="{05DDD7B9-01D0-CE41-B8A3-5DEEDCA5A4BF}" srcOrd="1" destOrd="0" presId="urn:microsoft.com/office/officeart/2008/layout/HorizontalMultiLevelHierarchy"/>
    <dgm:cxn modelId="{FEE3B8CE-C32C-F341-A86C-6CA5F6B35C9B}" srcId="{4D1720BB-7AAC-1446-87A8-D568E6FD45E5}" destId="{24D6C065-8CB4-1446-8EA3-607E1DA346DC}" srcOrd="0" destOrd="0" parTransId="{3E9460B4-DB61-5943-91DF-3501ECA30BB6}" sibTransId="{244E2390-16D6-9148-B7F6-7BB29EE96404}"/>
    <dgm:cxn modelId="{BD04282E-CEB3-43C3-B46A-D565AF1B0890}" type="presOf" srcId="{BFE96A04-42A8-9E47-97C6-981651ECD53E}" destId="{574B9888-D6BE-3B4D-B7FC-5044AF69EB2A}" srcOrd="1" destOrd="0" presId="urn:microsoft.com/office/officeart/2008/layout/HorizontalMultiLevelHierarchy"/>
    <dgm:cxn modelId="{A8582319-94FA-407F-AAE3-D68C6F35DC2D}" type="presOf" srcId="{1B25D060-DBC0-F148-BB7D-1BCB89B885E7}" destId="{89C22801-B703-9147-A75C-07F6C0A57288}" srcOrd="0" destOrd="0" presId="urn:microsoft.com/office/officeart/2008/layout/HorizontalMultiLevelHierarchy"/>
    <dgm:cxn modelId="{E247DA86-3EA8-4928-81FF-B0F75417937B}" type="presOf" srcId="{3E9E1214-7629-5A4D-AC08-50BB5ADEE584}" destId="{C9A8649A-AF7F-9344-8E51-210AA321A9DE}" srcOrd="0" destOrd="0" presId="urn:microsoft.com/office/officeart/2008/layout/HorizontalMultiLevelHierarchy"/>
    <dgm:cxn modelId="{55028687-8F86-4EBC-8CE6-4E07587AD9B7}" type="presOf" srcId="{1B25D060-DBC0-F148-BB7D-1BCB89B885E7}" destId="{724D814D-EF08-D843-A557-8F900450FB78}" srcOrd="1" destOrd="0" presId="urn:microsoft.com/office/officeart/2008/layout/HorizontalMultiLevelHierarchy"/>
    <dgm:cxn modelId="{A4B9FC57-35F2-4FC1-8EEC-D5D3C147E203}" type="presOf" srcId="{6C1E12B4-604A-4062-A65D-8AE26425FC2D}" destId="{2FEF6F90-55CF-4B28-8502-05A74CF468A2}" srcOrd="0" destOrd="0" presId="urn:microsoft.com/office/officeart/2008/layout/HorizontalMultiLevelHierarchy"/>
    <dgm:cxn modelId="{FCF6C099-53F8-5649-8589-4D9B2B8D836C}" srcId="{4D1720BB-7AAC-1446-87A8-D568E6FD45E5}" destId="{0EAD6C3A-443C-7041-B7C7-CB2EA8CDE69C}" srcOrd="2" destOrd="0" parTransId="{BFE96A04-42A8-9E47-97C6-981651ECD53E}" sibTransId="{868D1902-238C-294F-82C3-3A7C77ACFE91}"/>
    <dgm:cxn modelId="{9EB76228-E235-A044-8CA1-652AA1D1093D}" srcId="{4D1720BB-7AAC-1446-87A8-D568E6FD45E5}" destId="{D6EE2925-2C49-F644-877B-F8EA26B2C74E}" srcOrd="3" destOrd="0" parTransId="{1B25D060-DBC0-F148-BB7D-1BCB89B885E7}" sibTransId="{659C7C24-A827-8E42-9540-89DDD3927471}"/>
    <dgm:cxn modelId="{9756064F-3600-47B1-A374-E91CC881A534}" type="presOf" srcId="{24D6C065-8CB4-1446-8EA3-607E1DA346DC}" destId="{ED0ABC42-0843-B94C-84A6-442D13CE605C}" srcOrd="0" destOrd="0" presId="urn:microsoft.com/office/officeart/2008/layout/HorizontalMultiLevelHierarchy"/>
    <dgm:cxn modelId="{7680124A-398E-4813-8DC3-BD08F1B76AB9}" type="presOf" srcId="{065886EF-5325-B141-A533-0B86E4F6CF0C}" destId="{032281BE-A989-7B44-B9F4-796832C1D69E}" srcOrd="0" destOrd="0" presId="urn:microsoft.com/office/officeart/2008/layout/HorizontalMultiLevelHierarchy"/>
    <dgm:cxn modelId="{F21C1010-CF0E-4A85-B57D-B1DE75678535}" type="presOf" srcId="{1A1A3A1B-A90F-43CF-BD93-0F627577FC69}" destId="{4AED365E-98A8-4ED0-B0F3-B0554DAFD04B}" srcOrd="0" destOrd="0" presId="urn:microsoft.com/office/officeart/2008/layout/HorizontalMultiLevelHierarchy"/>
    <dgm:cxn modelId="{8EFD04BE-BC4D-47F2-A7EC-C02FB668BE5F}" type="presOf" srcId="{6C1E12B4-604A-4062-A65D-8AE26425FC2D}" destId="{7FD014B8-987D-4CB0-9D6D-3B0CCF6A07DF}" srcOrd="1" destOrd="0" presId="urn:microsoft.com/office/officeart/2008/layout/HorizontalMultiLevelHierarchy"/>
    <dgm:cxn modelId="{F74383CF-B852-44B2-A819-6F2F39C1F191}" srcId="{4D1720BB-7AAC-1446-87A8-D568E6FD45E5}" destId="{FEFFBD8F-04A2-4077-864C-DE236062C0E9}" srcOrd="4" destOrd="0" parTransId="{6C1E12B4-604A-4062-A65D-8AE26425FC2D}" sibTransId="{951EEF50-5AD1-48C4-AB41-892995BB8471}"/>
    <dgm:cxn modelId="{E1CAEA3A-0796-4E8F-83BE-CA83A8662459}" srcId="{4D1720BB-7AAC-1446-87A8-D568E6FD45E5}" destId="{3D965129-BC60-4BA5-AD4F-72FEAC2061D9}" srcOrd="5" destOrd="0" parTransId="{1A1A3A1B-A90F-43CF-BD93-0F627577FC69}" sibTransId="{0A0FD3F6-53C9-4434-A3A3-BCA18251D82D}"/>
    <dgm:cxn modelId="{621FD9DE-5100-4F70-B358-B95DB61CD806}" type="presOf" srcId="{1A1A3A1B-A90F-43CF-BD93-0F627577FC69}" destId="{B6A3D8A9-ACD8-48AF-961E-D5FCDC72B880}" srcOrd="1" destOrd="0" presId="urn:microsoft.com/office/officeart/2008/layout/HorizontalMultiLevelHierarchy"/>
    <dgm:cxn modelId="{2A90F8A5-600C-4AFC-B921-8ECF06A7CC1E}" type="presOf" srcId="{FEFFBD8F-04A2-4077-864C-DE236062C0E9}" destId="{55061DE6-00A2-4FEC-A77B-7856E1C87544}" srcOrd="0" destOrd="0" presId="urn:microsoft.com/office/officeart/2008/layout/HorizontalMultiLevelHierarchy"/>
    <dgm:cxn modelId="{BBAF3913-6E1E-40CC-916F-152DCCD6599D}" type="presOf" srcId="{4D1720BB-7AAC-1446-87A8-D568E6FD45E5}" destId="{F95BF404-9153-5F4A-9542-E57E3AEF0E2F}" srcOrd="0" destOrd="0" presId="urn:microsoft.com/office/officeart/2008/layout/HorizontalMultiLevelHierarchy"/>
    <dgm:cxn modelId="{95A88072-9E8E-4055-A535-87D4F291759E}" type="presOf" srcId="{D6EE2925-2C49-F644-877B-F8EA26B2C74E}" destId="{092C313D-1CFA-A349-A115-C75965EFCED6}" srcOrd="0" destOrd="0" presId="urn:microsoft.com/office/officeart/2008/layout/HorizontalMultiLevelHierarchy"/>
    <dgm:cxn modelId="{13F2A2DD-5406-4BA1-A500-20E4DD94A04E}" type="presOf" srcId="{3D965129-BC60-4BA5-AD4F-72FEAC2061D9}" destId="{7121C092-09F0-4AFA-B8D9-54880B7AA771}" srcOrd="0" destOrd="0" presId="urn:microsoft.com/office/officeart/2008/layout/HorizontalMultiLevelHierarchy"/>
    <dgm:cxn modelId="{BD0C07AB-4D18-4609-9E0A-F5F0C768668D}" type="presParOf" srcId="{C9A8649A-AF7F-9344-8E51-210AA321A9DE}" destId="{93AEA8E1-4EEF-744C-ADDA-08524818F413}" srcOrd="0" destOrd="0" presId="urn:microsoft.com/office/officeart/2008/layout/HorizontalMultiLevelHierarchy"/>
    <dgm:cxn modelId="{7B76DB90-8624-4BD5-87F3-46178BAA848B}" type="presParOf" srcId="{93AEA8E1-4EEF-744C-ADDA-08524818F413}" destId="{F95BF404-9153-5F4A-9542-E57E3AEF0E2F}" srcOrd="0" destOrd="0" presId="urn:microsoft.com/office/officeart/2008/layout/HorizontalMultiLevelHierarchy"/>
    <dgm:cxn modelId="{F62C1586-532F-4BA5-AE8E-5BF5E5AFB690}" type="presParOf" srcId="{93AEA8E1-4EEF-744C-ADDA-08524818F413}" destId="{5A4F8F87-F819-DC49-9878-F8AF8B62035C}" srcOrd="1" destOrd="0" presId="urn:microsoft.com/office/officeart/2008/layout/HorizontalMultiLevelHierarchy"/>
    <dgm:cxn modelId="{8EDD8735-506A-49E4-9B24-5C358A03DE5A}" type="presParOf" srcId="{5A4F8F87-F819-DC49-9878-F8AF8B62035C}" destId="{D7217C3A-DB93-8747-82B5-E72A7AE2F735}" srcOrd="0" destOrd="0" presId="urn:microsoft.com/office/officeart/2008/layout/HorizontalMultiLevelHierarchy"/>
    <dgm:cxn modelId="{5C741D66-D798-4ECF-8563-D1AF968A6B81}" type="presParOf" srcId="{D7217C3A-DB93-8747-82B5-E72A7AE2F735}" destId="{05DDD7B9-01D0-CE41-B8A3-5DEEDCA5A4BF}" srcOrd="0" destOrd="0" presId="urn:microsoft.com/office/officeart/2008/layout/HorizontalMultiLevelHierarchy"/>
    <dgm:cxn modelId="{B585C6D8-78E4-454C-9DA1-4BD6BA68C964}" type="presParOf" srcId="{5A4F8F87-F819-DC49-9878-F8AF8B62035C}" destId="{7B3D18B9-909A-A144-A36E-E22915B8D94F}" srcOrd="1" destOrd="0" presId="urn:microsoft.com/office/officeart/2008/layout/HorizontalMultiLevelHierarchy"/>
    <dgm:cxn modelId="{75132AA2-6223-41C4-AF81-3B26752DB23F}" type="presParOf" srcId="{7B3D18B9-909A-A144-A36E-E22915B8D94F}" destId="{ED0ABC42-0843-B94C-84A6-442D13CE605C}" srcOrd="0" destOrd="0" presId="urn:microsoft.com/office/officeart/2008/layout/HorizontalMultiLevelHierarchy"/>
    <dgm:cxn modelId="{F244D80A-949B-4381-8001-20D0A8220FF3}" type="presParOf" srcId="{7B3D18B9-909A-A144-A36E-E22915B8D94F}" destId="{059EA522-9A72-EB4F-9F6F-5C8EE3BBE614}" srcOrd="1" destOrd="0" presId="urn:microsoft.com/office/officeart/2008/layout/HorizontalMultiLevelHierarchy"/>
    <dgm:cxn modelId="{01FC0A9A-EE02-49BF-B649-667755E17DBD}" type="presParOf" srcId="{5A4F8F87-F819-DC49-9878-F8AF8B62035C}" destId="{032281BE-A989-7B44-B9F4-796832C1D69E}" srcOrd="2" destOrd="0" presId="urn:microsoft.com/office/officeart/2008/layout/HorizontalMultiLevelHierarchy"/>
    <dgm:cxn modelId="{7D87EB32-E051-4049-BE66-9369C89326B2}" type="presParOf" srcId="{032281BE-A989-7B44-B9F4-796832C1D69E}" destId="{8D5EBDC3-745F-E74C-86C6-56EABD5B88B1}" srcOrd="0" destOrd="0" presId="urn:microsoft.com/office/officeart/2008/layout/HorizontalMultiLevelHierarchy"/>
    <dgm:cxn modelId="{5AA41505-C03C-44A6-B08D-B25C316F62BA}" type="presParOf" srcId="{5A4F8F87-F819-DC49-9878-F8AF8B62035C}" destId="{D8116A9F-2162-DA47-BB8A-8561EA617B2E}" srcOrd="3" destOrd="0" presId="urn:microsoft.com/office/officeart/2008/layout/HorizontalMultiLevelHierarchy"/>
    <dgm:cxn modelId="{439AF4FB-E6B6-435C-8EBB-87C042EBB42C}" type="presParOf" srcId="{D8116A9F-2162-DA47-BB8A-8561EA617B2E}" destId="{3E7582AE-FF86-1945-AF27-06A2883D3AF0}" srcOrd="0" destOrd="0" presId="urn:microsoft.com/office/officeart/2008/layout/HorizontalMultiLevelHierarchy"/>
    <dgm:cxn modelId="{F53325C3-33F9-4D40-981F-58308BF15981}" type="presParOf" srcId="{D8116A9F-2162-DA47-BB8A-8561EA617B2E}" destId="{F6CC7614-062C-3840-9CE5-E29F65CA3162}" srcOrd="1" destOrd="0" presId="urn:microsoft.com/office/officeart/2008/layout/HorizontalMultiLevelHierarchy"/>
    <dgm:cxn modelId="{4C2FA0B6-EBC8-4809-A7F4-FBC7F82D40FC}" type="presParOf" srcId="{5A4F8F87-F819-DC49-9878-F8AF8B62035C}" destId="{64804ED8-E192-A546-86D5-F71206C54B9B}" srcOrd="4" destOrd="0" presId="urn:microsoft.com/office/officeart/2008/layout/HorizontalMultiLevelHierarchy"/>
    <dgm:cxn modelId="{7CD6038E-421F-4F6C-A6CA-B7D19EE5F3ED}" type="presParOf" srcId="{64804ED8-E192-A546-86D5-F71206C54B9B}" destId="{574B9888-D6BE-3B4D-B7FC-5044AF69EB2A}" srcOrd="0" destOrd="0" presId="urn:microsoft.com/office/officeart/2008/layout/HorizontalMultiLevelHierarchy"/>
    <dgm:cxn modelId="{6508BDD2-8778-417E-9C0E-E979FB8D0081}" type="presParOf" srcId="{5A4F8F87-F819-DC49-9878-F8AF8B62035C}" destId="{8A0E54C7-8615-3648-983A-484A023F5039}" srcOrd="5" destOrd="0" presId="urn:microsoft.com/office/officeart/2008/layout/HorizontalMultiLevelHierarchy"/>
    <dgm:cxn modelId="{6748D436-9D13-44F7-A34E-C0D0D1E4E7C2}" type="presParOf" srcId="{8A0E54C7-8615-3648-983A-484A023F5039}" destId="{BBBA85DA-A897-7146-8047-39A33930ECAE}" srcOrd="0" destOrd="0" presId="urn:microsoft.com/office/officeart/2008/layout/HorizontalMultiLevelHierarchy"/>
    <dgm:cxn modelId="{09616267-D9D9-4820-8D68-6E764B5ECF57}" type="presParOf" srcId="{8A0E54C7-8615-3648-983A-484A023F5039}" destId="{8658845B-731C-F146-8B86-6F4D7183FA69}" srcOrd="1" destOrd="0" presId="urn:microsoft.com/office/officeart/2008/layout/HorizontalMultiLevelHierarchy"/>
    <dgm:cxn modelId="{05EBB86B-E2BF-4FF6-B6DC-BC0DA31DDF5B}" type="presParOf" srcId="{5A4F8F87-F819-DC49-9878-F8AF8B62035C}" destId="{89C22801-B703-9147-A75C-07F6C0A57288}" srcOrd="6" destOrd="0" presId="urn:microsoft.com/office/officeart/2008/layout/HorizontalMultiLevelHierarchy"/>
    <dgm:cxn modelId="{9764FD94-C033-4265-955C-4EEDA258EA1B}" type="presParOf" srcId="{89C22801-B703-9147-A75C-07F6C0A57288}" destId="{724D814D-EF08-D843-A557-8F900450FB78}" srcOrd="0" destOrd="0" presId="urn:microsoft.com/office/officeart/2008/layout/HorizontalMultiLevelHierarchy"/>
    <dgm:cxn modelId="{515D7771-C594-4B56-9349-69ABDB823FC2}" type="presParOf" srcId="{5A4F8F87-F819-DC49-9878-F8AF8B62035C}" destId="{A76AB435-F2E7-8B48-8931-7EE525444108}" srcOrd="7" destOrd="0" presId="urn:microsoft.com/office/officeart/2008/layout/HorizontalMultiLevelHierarchy"/>
    <dgm:cxn modelId="{CD727251-23E7-4BCF-B05A-66FF6293377A}" type="presParOf" srcId="{A76AB435-F2E7-8B48-8931-7EE525444108}" destId="{092C313D-1CFA-A349-A115-C75965EFCED6}" srcOrd="0" destOrd="0" presId="urn:microsoft.com/office/officeart/2008/layout/HorizontalMultiLevelHierarchy"/>
    <dgm:cxn modelId="{623A8A75-4836-46B6-94F2-BD90D6758E1A}" type="presParOf" srcId="{A76AB435-F2E7-8B48-8931-7EE525444108}" destId="{C97F5687-1395-4F43-915B-F418F16A7100}" srcOrd="1" destOrd="0" presId="urn:microsoft.com/office/officeart/2008/layout/HorizontalMultiLevelHierarchy"/>
    <dgm:cxn modelId="{9285328F-9AE8-4088-A5CE-D4B4A198AA62}" type="presParOf" srcId="{5A4F8F87-F819-DC49-9878-F8AF8B62035C}" destId="{2FEF6F90-55CF-4B28-8502-05A74CF468A2}" srcOrd="8" destOrd="0" presId="urn:microsoft.com/office/officeart/2008/layout/HorizontalMultiLevelHierarchy"/>
    <dgm:cxn modelId="{20ED83C6-8D8A-4FC7-AFCD-15B506767D50}" type="presParOf" srcId="{2FEF6F90-55CF-4B28-8502-05A74CF468A2}" destId="{7FD014B8-987D-4CB0-9D6D-3B0CCF6A07DF}" srcOrd="0" destOrd="0" presId="urn:microsoft.com/office/officeart/2008/layout/HorizontalMultiLevelHierarchy"/>
    <dgm:cxn modelId="{696862A0-D194-4AB2-AF8D-FD7E4231F031}" type="presParOf" srcId="{5A4F8F87-F819-DC49-9878-F8AF8B62035C}" destId="{AA3CA3D7-A3D9-4231-921D-D01B868A7C87}" srcOrd="9" destOrd="0" presId="urn:microsoft.com/office/officeart/2008/layout/HorizontalMultiLevelHierarchy"/>
    <dgm:cxn modelId="{DDD6EE71-6268-4F67-B35E-2F664B2FABC0}" type="presParOf" srcId="{AA3CA3D7-A3D9-4231-921D-D01B868A7C87}" destId="{55061DE6-00A2-4FEC-A77B-7856E1C87544}" srcOrd="0" destOrd="0" presId="urn:microsoft.com/office/officeart/2008/layout/HorizontalMultiLevelHierarchy"/>
    <dgm:cxn modelId="{A3BB7CC5-D0A4-446E-9C21-74AF637F2FA0}" type="presParOf" srcId="{AA3CA3D7-A3D9-4231-921D-D01B868A7C87}" destId="{C44F4503-7B9D-4ADA-AD44-B4F46F58AAED}" srcOrd="1" destOrd="0" presId="urn:microsoft.com/office/officeart/2008/layout/HorizontalMultiLevelHierarchy"/>
    <dgm:cxn modelId="{D1FF9E3C-A837-453D-89B0-619044937930}" type="presParOf" srcId="{5A4F8F87-F819-DC49-9878-F8AF8B62035C}" destId="{4AED365E-98A8-4ED0-B0F3-B0554DAFD04B}" srcOrd="10" destOrd="0" presId="urn:microsoft.com/office/officeart/2008/layout/HorizontalMultiLevelHierarchy"/>
    <dgm:cxn modelId="{51FDBDBA-4D17-48A7-B04F-2204B5DE472E}" type="presParOf" srcId="{4AED365E-98A8-4ED0-B0F3-B0554DAFD04B}" destId="{B6A3D8A9-ACD8-48AF-961E-D5FCDC72B880}" srcOrd="0" destOrd="0" presId="urn:microsoft.com/office/officeart/2008/layout/HorizontalMultiLevelHierarchy"/>
    <dgm:cxn modelId="{9AF5AA5E-049B-4FF0-AA64-001F259CB9D5}" type="presParOf" srcId="{5A4F8F87-F819-DC49-9878-F8AF8B62035C}" destId="{B11CC362-1BE2-41F8-9D58-9CD8EAB833FD}" srcOrd="11" destOrd="0" presId="urn:microsoft.com/office/officeart/2008/layout/HorizontalMultiLevelHierarchy"/>
    <dgm:cxn modelId="{203754D6-46AD-4C46-80E9-1138F14BBE49}" type="presParOf" srcId="{B11CC362-1BE2-41F8-9D58-9CD8EAB833FD}" destId="{7121C092-09F0-4AFA-B8D9-54880B7AA771}" srcOrd="0" destOrd="0" presId="urn:microsoft.com/office/officeart/2008/layout/HorizontalMultiLevelHierarchy"/>
    <dgm:cxn modelId="{E747074F-87D8-4872-9843-226830CDF234}" type="presParOf" srcId="{B11CC362-1BE2-41F8-9D58-9CD8EAB833FD}" destId="{40AC201B-0C7E-4FF4-821D-C7DC07BF875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E75D8-7C90-4493-AA89-18BB72846E36}" type="doc">
      <dgm:prSet loTypeId="urn:microsoft.com/office/officeart/2008/layout/RadialCluster" loCatId="relationship" qsTypeId="urn:microsoft.com/office/officeart/2005/8/quickstyle/simple1" qsCatId="simple" csTypeId="urn:microsoft.com/office/officeart/2005/8/colors/accent0_2" csCatId="mainScheme" phldr="1"/>
      <dgm:spPr/>
      <dgm:t>
        <a:bodyPr/>
        <a:lstStyle/>
        <a:p>
          <a:endParaRPr lang="en-US"/>
        </a:p>
      </dgm:t>
    </dgm:pt>
    <dgm:pt modelId="{56A880CC-247B-4FD8-B4CD-D0680FB09BA1}">
      <dgm:prSet phldrT="[Text]">
        <dgm:style>
          <a:lnRef idx="1">
            <a:schemeClr val="accent3"/>
          </a:lnRef>
          <a:fillRef idx="3">
            <a:schemeClr val="accent3"/>
          </a:fillRef>
          <a:effectRef idx="2">
            <a:schemeClr val="accent3"/>
          </a:effectRef>
          <a:fontRef idx="minor">
            <a:schemeClr val="lt1"/>
          </a:fontRef>
        </dgm:style>
      </dgm:prSet>
      <dgm:spPr>
        <a:xfrm>
          <a:off x="3388918" y="2291956"/>
          <a:ext cx="1760219" cy="1230657"/>
        </a:xfrm>
      </dgm:spPr>
      <dgm:t>
        <a:bodyPr/>
        <a:lstStyle/>
        <a:p>
          <a:r>
            <a:rPr lang="en-US" b="1" dirty="0" err="1">
              <a:latin typeface="Calibri"/>
              <a:ea typeface="+mn-ea"/>
              <a:cs typeface="+mn-cs"/>
            </a:rPr>
            <a:t>Impacto</a:t>
          </a:r>
          <a:r>
            <a:rPr lang="en-US" b="1" dirty="0">
              <a:latin typeface="Calibri"/>
              <a:ea typeface="+mn-ea"/>
              <a:cs typeface="+mn-cs"/>
            </a:rPr>
            <a:t> </a:t>
          </a:r>
          <a:r>
            <a:rPr lang="en-US" b="1" dirty="0" err="1" smtClean="0">
              <a:latin typeface="Calibri"/>
              <a:ea typeface="+mn-ea"/>
              <a:cs typeface="+mn-cs"/>
            </a:rPr>
            <a:t>ambiental</a:t>
          </a:r>
          <a:endParaRPr lang="en-US" b="1" dirty="0">
            <a:latin typeface="Calibri"/>
            <a:ea typeface="+mn-ea"/>
            <a:cs typeface="+mn-cs"/>
          </a:endParaRPr>
        </a:p>
      </dgm:t>
    </dgm:pt>
    <dgm:pt modelId="{037ED5B6-B5BF-408E-9F0F-D8B19EEBF9F0}" type="parTrans" cxnId="{12BB2558-1D88-49FD-9BFC-81FC99E04A5F}">
      <dgm:prSet/>
      <dgm:spPr/>
      <dgm:t>
        <a:bodyPr/>
        <a:lstStyle/>
        <a:p>
          <a:endParaRPr lang="en-US"/>
        </a:p>
      </dgm:t>
    </dgm:pt>
    <dgm:pt modelId="{EE794C55-26B5-446E-B736-4D7FE8881F65}" type="sibTrans" cxnId="{12BB2558-1D88-49FD-9BFC-81FC99E04A5F}">
      <dgm:prSet/>
      <dgm:spPr/>
      <dgm:t>
        <a:bodyPr/>
        <a:lstStyle/>
        <a:p>
          <a:endParaRPr lang="en-US"/>
        </a:p>
      </dgm:t>
    </dgm:pt>
    <dgm:pt modelId="{06DA95E1-D0F5-465A-86D3-B00D8ECA2A4E}">
      <dgm:prSet phldrT="[Text]">
        <dgm:style>
          <a:lnRef idx="2">
            <a:schemeClr val="accent1"/>
          </a:lnRef>
          <a:fillRef idx="1">
            <a:schemeClr val="lt1"/>
          </a:fillRef>
          <a:effectRef idx="0">
            <a:schemeClr val="accent1"/>
          </a:effectRef>
          <a:fontRef idx="minor">
            <a:schemeClr val="dk1"/>
          </a:fontRef>
        </dgm:style>
      </dgm:prSet>
      <dgm:spPr>
        <a:xfrm>
          <a:off x="3008978" y="57204"/>
          <a:ext cx="2520099" cy="1013118"/>
        </a:xfrm>
      </dgm:spPr>
      <dgm:t>
        <a:bodyPr/>
        <a:lstStyle/>
        <a:p>
          <a:r>
            <a:rPr lang="es-CO" dirty="0">
              <a:latin typeface="Calibri"/>
              <a:ea typeface="MS Gothic" charset="-128"/>
              <a:cs typeface="+mn-cs"/>
            </a:rPr>
            <a:t>Cualquier Cambio en el medio ambiente</a:t>
          </a:r>
          <a:endParaRPr lang="en-US" dirty="0">
            <a:latin typeface="Calibri"/>
            <a:ea typeface="+mn-ea"/>
            <a:cs typeface="+mn-cs"/>
          </a:endParaRPr>
        </a:p>
      </dgm:t>
    </dgm:pt>
    <dgm:pt modelId="{C74FFE95-6BA1-4220-85FD-504DCDA38BBB}" type="parTrans" cxnId="{E0A6C004-510F-456E-AF70-0BD09231E5AE}">
      <dgm:prSet/>
      <dgm:spPr>
        <a:xfrm rot="16200000">
          <a:off x="3658211" y="1681139"/>
          <a:ext cx="1221633" cy="0"/>
        </a:xfrm>
      </dgm:spPr>
      <dgm:t>
        <a:bodyPr/>
        <a:lstStyle/>
        <a:p>
          <a:endParaRPr lang="en-US"/>
        </a:p>
      </dgm:t>
    </dgm:pt>
    <dgm:pt modelId="{2D2DDD91-3834-4AF0-BA57-659B4892108C}" type="sibTrans" cxnId="{E0A6C004-510F-456E-AF70-0BD09231E5AE}">
      <dgm:prSet/>
      <dgm:spPr/>
      <dgm:t>
        <a:bodyPr/>
        <a:lstStyle/>
        <a:p>
          <a:endParaRPr lang="en-US"/>
        </a:p>
      </dgm:t>
    </dgm:pt>
    <dgm:pt modelId="{7824C325-8FC7-4D6E-A2F9-6B70A44C30FC}">
      <dgm:prSet phldrT="[Text]">
        <dgm:style>
          <a:lnRef idx="2">
            <a:schemeClr val="accent1"/>
          </a:lnRef>
          <a:fillRef idx="1">
            <a:schemeClr val="lt1"/>
          </a:fillRef>
          <a:effectRef idx="0">
            <a:schemeClr val="accent1"/>
          </a:effectRef>
          <a:fontRef idx="minor">
            <a:schemeClr val="dk1"/>
          </a:fontRef>
        </dgm:style>
      </dgm:prSet>
      <dgm:spPr>
        <a:xfrm>
          <a:off x="6566376" y="2423222"/>
          <a:ext cx="1968023" cy="970024"/>
        </a:xfrm>
      </dgm:spPr>
      <dgm:t>
        <a:bodyPr/>
        <a:lstStyle/>
        <a:p>
          <a:r>
            <a:rPr lang="en-US">
              <a:latin typeface="Calibri"/>
              <a:ea typeface="+mn-ea"/>
              <a:cs typeface="+mn-cs"/>
            </a:rPr>
            <a:t>Adverso o benéfico</a:t>
          </a:r>
          <a:endParaRPr lang="en-US" dirty="0">
            <a:latin typeface="Calibri"/>
            <a:ea typeface="+mn-ea"/>
            <a:cs typeface="+mn-cs"/>
          </a:endParaRPr>
        </a:p>
      </dgm:t>
    </dgm:pt>
    <dgm:pt modelId="{62E49AAF-8BEA-4F07-A7B8-C283CD52D89A}" type="parTrans" cxnId="{B7AE7F8A-DE2A-4888-AFA0-B9193ED80FB5}">
      <dgm:prSet/>
      <dgm:spPr>
        <a:xfrm rot="995">
          <a:off x="5149137" y="2907745"/>
          <a:ext cx="1417238" cy="0"/>
        </a:xfrm>
      </dgm:spPr>
      <dgm:t>
        <a:bodyPr/>
        <a:lstStyle/>
        <a:p>
          <a:endParaRPr lang="en-US"/>
        </a:p>
      </dgm:t>
    </dgm:pt>
    <dgm:pt modelId="{A0D5C638-5472-4C8E-B798-1F85AC862538}" type="sibTrans" cxnId="{B7AE7F8A-DE2A-4888-AFA0-B9193ED80FB5}">
      <dgm:prSet/>
      <dgm:spPr/>
      <dgm:t>
        <a:bodyPr/>
        <a:lstStyle/>
        <a:p>
          <a:endParaRPr lang="en-US"/>
        </a:p>
      </dgm:t>
    </dgm:pt>
    <dgm:pt modelId="{4FE1F87A-9FA0-4645-A255-A73FCFFE9FCE}">
      <dgm:prSet phldrT="[Text]">
        <dgm:style>
          <a:lnRef idx="2">
            <a:schemeClr val="accent4"/>
          </a:lnRef>
          <a:fillRef idx="1">
            <a:schemeClr val="lt1"/>
          </a:fillRef>
          <a:effectRef idx="0">
            <a:schemeClr val="accent4"/>
          </a:effectRef>
          <a:fontRef idx="minor">
            <a:schemeClr val="dk1"/>
          </a:fontRef>
        </dgm:style>
      </dgm:prSet>
      <dgm:spPr>
        <a:xfrm>
          <a:off x="2899257" y="4691418"/>
          <a:ext cx="2739540" cy="1118775"/>
        </a:xfrm>
      </dgm:spPr>
      <dgm:t>
        <a:bodyPr/>
        <a:lstStyle/>
        <a:p>
          <a:r>
            <a:rPr lang="es-CO">
              <a:latin typeface="Calibri"/>
              <a:ea typeface="MS Gothic" charset="-128"/>
              <a:cs typeface="+mn-cs"/>
            </a:rPr>
            <a:t>Actividades, productos o servicios de una empresa</a:t>
          </a:r>
          <a:endParaRPr lang="en-US" dirty="0">
            <a:latin typeface="Calibri"/>
            <a:ea typeface="+mn-ea"/>
            <a:cs typeface="+mn-cs"/>
          </a:endParaRPr>
        </a:p>
      </dgm:t>
    </dgm:pt>
    <dgm:pt modelId="{B3C5F2A1-9CD1-4264-9586-206FF9D06394}" type="parTrans" cxnId="{C8D00379-F221-4C88-85E1-59A4CC842E5B}">
      <dgm:prSet/>
      <dgm:spPr>
        <a:xfrm rot="5400000">
          <a:off x="3684625" y="4107016"/>
          <a:ext cx="1168804" cy="0"/>
        </a:xfrm>
      </dgm:spPr>
      <dgm:t>
        <a:bodyPr/>
        <a:lstStyle/>
        <a:p>
          <a:endParaRPr lang="en-US"/>
        </a:p>
      </dgm:t>
    </dgm:pt>
    <dgm:pt modelId="{63A55FC1-B4B3-4893-80F6-4B470AA69F66}" type="sibTrans" cxnId="{C8D00379-F221-4C88-85E1-59A4CC842E5B}">
      <dgm:prSet/>
      <dgm:spPr/>
      <dgm:t>
        <a:bodyPr/>
        <a:lstStyle/>
        <a:p>
          <a:endParaRPr lang="en-US"/>
        </a:p>
      </dgm:t>
    </dgm:pt>
    <dgm:pt modelId="{A57C6B6E-4EA9-4749-A978-FC3AEC24EBD9}">
      <dgm:prSet>
        <dgm:style>
          <a:lnRef idx="2">
            <a:schemeClr val="accent1"/>
          </a:lnRef>
          <a:fillRef idx="1">
            <a:schemeClr val="lt1"/>
          </a:fillRef>
          <a:effectRef idx="0">
            <a:schemeClr val="accent1"/>
          </a:effectRef>
          <a:fontRef idx="minor">
            <a:schemeClr val="dk1"/>
          </a:fontRef>
        </dgm:style>
      </dgm:prSet>
      <dgm:spPr>
        <a:xfrm>
          <a:off x="0" y="2423222"/>
          <a:ext cx="1975335" cy="979530"/>
        </a:xfrm>
      </dgm:spPr>
      <dgm:t>
        <a:bodyPr/>
        <a:lstStyle/>
        <a:p>
          <a:r>
            <a:rPr lang="en-US">
              <a:latin typeface="Calibri"/>
              <a:ea typeface="+mn-ea"/>
              <a:cs typeface="+mn-cs"/>
            </a:rPr>
            <a:t>Aspecto ambiental</a:t>
          </a:r>
          <a:endParaRPr lang="en-US" dirty="0">
            <a:latin typeface="Calibri"/>
            <a:ea typeface="+mn-ea"/>
            <a:cs typeface="+mn-cs"/>
          </a:endParaRPr>
        </a:p>
      </dgm:t>
    </dgm:pt>
    <dgm:pt modelId="{1D62003E-CE37-4835-8446-F7C16AC4429C}" type="parTrans" cxnId="{68228538-76C9-44FD-9A75-E5417DC3D04C}">
      <dgm:prSet/>
      <dgm:spPr>
        <a:xfrm rot="10794025">
          <a:off x="1975334" y="2910043"/>
          <a:ext cx="1413584" cy="0"/>
        </a:xfrm>
      </dgm:spPr>
      <dgm:t>
        <a:bodyPr/>
        <a:lstStyle/>
        <a:p>
          <a:endParaRPr lang="en-US"/>
        </a:p>
      </dgm:t>
    </dgm:pt>
    <dgm:pt modelId="{8F1260E0-3FE3-47A1-96FE-67561FD9484F}" type="sibTrans" cxnId="{68228538-76C9-44FD-9A75-E5417DC3D04C}">
      <dgm:prSet/>
      <dgm:spPr/>
      <dgm:t>
        <a:bodyPr/>
        <a:lstStyle/>
        <a:p>
          <a:endParaRPr lang="en-US"/>
        </a:p>
      </dgm:t>
    </dgm:pt>
    <dgm:pt modelId="{B2E52AFB-CF2B-45DD-9AAD-7E42FA791396}" type="pres">
      <dgm:prSet presAssocID="{2A8E75D8-7C90-4493-AA89-18BB72846E36}" presName="Name0" presStyleCnt="0">
        <dgm:presLayoutVars>
          <dgm:chMax val="1"/>
          <dgm:chPref val="1"/>
          <dgm:dir/>
          <dgm:animOne val="branch"/>
          <dgm:animLvl val="lvl"/>
        </dgm:presLayoutVars>
      </dgm:prSet>
      <dgm:spPr/>
      <dgm:t>
        <a:bodyPr/>
        <a:lstStyle/>
        <a:p>
          <a:endParaRPr lang="es-CO"/>
        </a:p>
      </dgm:t>
    </dgm:pt>
    <dgm:pt modelId="{A37046EC-22D8-43E6-A17E-CDAA7A4BFF7D}" type="pres">
      <dgm:prSet presAssocID="{56A880CC-247B-4FD8-B4CD-D0680FB09BA1}" presName="singleCycle" presStyleCnt="0"/>
      <dgm:spPr/>
    </dgm:pt>
    <dgm:pt modelId="{4F1B63C4-8297-4E77-9272-DB742CED4B3A}" type="pres">
      <dgm:prSet presAssocID="{56A880CC-247B-4FD8-B4CD-D0680FB09BA1}" presName="singleCenter" presStyleLbl="node1" presStyleIdx="0" presStyleCnt="5" custScaleY="69915">
        <dgm:presLayoutVars>
          <dgm:chMax val="7"/>
          <dgm:chPref val="7"/>
        </dgm:presLayoutVars>
      </dgm:prSet>
      <dgm:spPr>
        <a:prstGeom prst="roundRect">
          <a:avLst/>
        </a:prstGeom>
      </dgm:spPr>
      <dgm:t>
        <a:bodyPr/>
        <a:lstStyle/>
        <a:p>
          <a:endParaRPr lang="es-CO"/>
        </a:p>
      </dgm:t>
    </dgm:pt>
    <dgm:pt modelId="{26FC4C44-0F75-4211-ACDC-0C283F9527AB}" type="pres">
      <dgm:prSet presAssocID="{C74FFE95-6BA1-4220-85FD-504DCDA38BBB}" presName="Name56" presStyleLbl="parChTrans1D2" presStyleIdx="0" presStyleCnt="4"/>
      <dgm:spPr>
        <a:custGeom>
          <a:avLst/>
          <a:gdLst/>
          <a:ahLst/>
          <a:cxnLst/>
          <a:rect l="0" t="0" r="0" b="0"/>
          <a:pathLst>
            <a:path>
              <a:moveTo>
                <a:pt x="0" y="0"/>
              </a:moveTo>
              <a:lnTo>
                <a:pt x="1221633" y="0"/>
              </a:lnTo>
            </a:path>
          </a:pathLst>
        </a:custGeom>
      </dgm:spPr>
      <dgm:t>
        <a:bodyPr/>
        <a:lstStyle/>
        <a:p>
          <a:endParaRPr lang="es-CO"/>
        </a:p>
      </dgm:t>
    </dgm:pt>
    <dgm:pt modelId="{289A65F9-AFC5-4055-9579-14A85F2E918C}" type="pres">
      <dgm:prSet presAssocID="{06DA95E1-D0F5-465A-86D3-B00D8ECA2A4E}" presName="text0" presStyleLbl="node1" presStyleIdx="1" presStyleCnt="5" custScaleX="213686" custScaleY="85905">
        <dgm:presLayoutVars>
          <dgm:bulletEnabled val="1"/>
        </dgm:presLayoutVars>
      </dgm:prSet>
      <dgm:spPr>
        <a:prstGeom prst="roundRect">
          <a:avLst/>
        </a:prstGeom>
      </dgm:spPr>
      <dgm:t>
        <a:bodyPr/>
        <a:lstStyle/>
        <a:p>
          <a:endParaRPr lang="es-CO"/>
        </a:p>
      </dgm:t>
    </dgm:pt>
    <dgm:pt modelId="{77558B71-102C-42CB-ABE3-CB774DA310CD}" type="pres">
      <dgm:prSet presAssocID="{62E49AAF-8BEA-4F07-A7B8-C283CD52D89A}" presName="Name56" presStyleLbl="parChTrans1D2" presStyleIdx="1" presStyleCnt="4"/>
      <dgm:spPr>
        <a:custGeom>
          <a:avLst/>
          <a:gdLst/>
          <a:ahLst/>
          <a:cxnLst/>
          <a:rect l="0" t="0" r="0" b="0"/>
          <a:pathLst>
            <a:path>
              <a:moveTo>
                <a:pt x="0" y="0"/>
              </a:moveTo>
              <a:lnTo>
                <a:pt x="1417238" y="0"/>
              </a:lnTo>
            </a:path>
          </a:pathLst>
        </a:custGeom>
      </dgm:spPr>
      <dgm:t>
        <a:bodyPr/>
        <a:lstStyle/>
        <a:p>
          <a:endParaRPr lang="es-CO"/>
        </a:p>
      </dgm:t>
    </dgm:pt>
    <dgm:pt modelId="{06854E0F-2B1A-404B-B71C-B5E44B788B44}" type="pres">
      <dgm:prSet presAssocID="{7824C325-8FC7-4D6E-A2F9-6B70A44C30FC}" presName="text0" presStyleLbl="node1" presStyleIdx="2" presStyleCnt="5" custScaleX="166874" custScaleY="82251" custRadScaleRad="156410" custRadScaleInc="33">
        <dgm:presLayoutVars>
          <dgm:bulletEnabled val="1"/>
        </dgm:presLayoutVars>
      </dgm:prSet>
      <dgm:spPr>
        <a:prstGeom prst="roundRect">
          <a:avLst/>
        </a:prstGeom>
      </dgm:spPr>
      <dgm:t>
        <a:bodyPr/>
        <a:lstStyle/>
        <a:p>
          <a:endParaRPr lang="es-CO"/>
        </a:p>
      </dgm:t>
    </dgm:pt>
    <dgm:pt modelId="{61C47A3A-450F-456B-9F8D-5B9DB32B26CE}" type="pres">
      <dgm:prSet presAssocID="{B3C5F2A1-9CD1-4264-9586-206FF9D06394}" presName="Name56" presStyleLbl="parChTrans1D2" presStyleIdx="2" presStyleCnt="4"/>
      <dgm:spPr>
        <a:custGeom>
          <a:avLst/>
          <a:gdLst/>
          <a:ahLst/>
          <a:cxnLst/>
          <a:rect l="0" t="0" r="0" b="0"/>
          <a:pathLst>
            <a:path>
              <a:moveTo>
                <a:pt x="0" y="0"/>
              </a:moveTo>
              <a:lnTo>
                <a:pt x="1168804" y="0"/>
              </a:lnTo>
            </a:path>
          </a:pathLst>
        </a:custGeom>
      </dgm:spPr>
      <dgm:t>
        <a:bodyPr/>
        <a:lstStyle/>
        <a:p>
          <a:endParaRPr lang="es-CO"/>
        </a:p>
      </dgm:t>
    </dgm:pt>
    <dgm:pt modelId="{5F91FEE6-B638-41AB-9992-693A4DC80F2A}" type="pres">
      <dgm:prSet presAssocID="{4FE1F87A-9FA0-4645-A255-A73FCFFE9FCE}" presName="text0" presStyleLbl="node1" presStyleIdx="3" presStyleCnt="5" custScaleX="232293" custScaleY="94864">
        <dgm:presLayoutVars>
          <dgm:bulletEnabled val="1"/>
        </dgm:presLayoutVars>
      </dgm:prSet>
      <dgm:spPr>
        <a:prstGeom prst="roundRect">
          <a:avLst/>
        </a:prstGeom>
      </dgm:spPr>
      <dgm:t>
        <a:bodyPr/>
        <a:lstStyle/>
        <a:p>
          <a:endParaRPr lang="es-CO"/>
        </a:p>
      </dgm:t>
    </dgm:pt>
    <dgm:pt modelId="{CA3665A7-4B89-4A6F-8CB0-B42EC846B1CA}" type="pres">
      <dgm:prSet presAssocID="{1D62003E-CE37-4835-8446-F7C16AC4429C}" presName="Name56" presStyleLbl="parChTrans1D2" presStyleIdx="3" presStyleCnt="4"/>
      <dgm:spPr>
        <a:custGeom>
          <a:avLst/>
          <a:gdLst/>
          <a:ahLst/>
          <a:cxnLst/>
          <a:rect l="0" t="0" r="0" b="0"/>
          <a:pathLst>
            <a:path>
              <a:moveTo>
                <a:pt x="0" y="0"/>
              </a:moveTo>
              <a:lnTo>
                <a:pt x="1413584" y="0"/>
              </a:lnTo>
            </a:path>
          </a:pathLst>
        </a:custGeom>
      </dgm:spPr>
      <dgm:t>
        <a:bodyPr/>
        <a:lstStyle/>
        <a:p>
          <a:endParaRPr lang="es-CO"/>
        </a:p>
      </dgm:t>
    </dgm:pt>
    <dgm:pt modelId="{A5EF4228-8283-4CB5-9199-BA242DF0CE36}" type="pres">
      <dgm:prSet presAssocID="{A57C6B6E-4EA9-4749-A978-FC3AEC24EBD9}" presName="text0" presStyleLbl="node1" presStyleIdx="4" presStyleCnt="5" custScaleX="167494" custScaleY="83057" custRadScaleRad="149680" custRadScaleInc="-207">
        <dgm:presLayoutVars>
          <dgm:bulletEnabled val="1"/>
        </dgm:presLayoutVars>
      </dgm:prSet>
      <dgm:spPr>
        <a:prstGeom prst="roundRect">
          <a:avLst/>
        </a:prstGeom>
      </dgm:spPr>
      <dgm:t>
        <a:bodyPr/>
        <a:lstStyle/>
        <a:p>
          <a:endParaRPr lang="es-CO"/>
        </a:p>
      </dgm:t>
    </dgm:pt>
  </dgm:ptLst>
  <dgm:cxnLst>
    <dgm:cxn modelId="{12BB2558-1D88-49FD-9BFC-81FC99E04A5F}" srcId="{2A8E75D8-7C90-4493-AA89-18BB72846E36}" destId="{56A880CC-247B-4FD8-B4CD-D0680FB09BA1}" srcOrd="0" destOrd="0" parTransId="{037ED5B6-B5BF-408E-9F0F-D8B19EEBF9F0}" sibTransId="{EE794C55-26B5-446E-B736-4D7FE8881F65}"/>
    <dgm:cxn modelId="{A00EE23C-3E2B-4E72-BAB0-63FBF5B30437}" type="presOf" srcId="{C74FFE95-6BA1-4220-85FD-504DCDA38BBB}" destId="{26FC4C44-0F75-4211-ACDC-0C283F9527AB}" srcOrd="0" destOrd="0" presId="urn:microsoft.com/office/officeart/2008/layout/RadialCluster"/>
    <dgm:cxn modelId="{B7AE7F8A-DE2A-4888-AFA0-B9193ED80FB5}" srcId="{56A880CC-247B-4FD8-B4CD-D0680FB09BA1}" destId="{7824C325-8FC7-4D6E-A2F9-6B70A44C30FC}" srcOrd="1" destOrd="0" parTransId="{62E49AAF-8BEA-4F07-A7B8-C283CD52D89A}" sibTransId="{A0D5C638-5472-4C8E-B798-1F85AC862538}"/>
    <dgm:cxn modelId="{FB69A5AE-D143-4BC9-9E23-4416BA693644}" type="presOf" srcId="{A57C6B6E-4EA9-4749-A978-FC3AEC24EBD9}" destId="{A5EF4228-8283-4CB5-9199-BA242DF0CE36}" srcOrd="0" destOrd="0" presId="urn:microsoft.com/office/officeart/2008/layout/RadialCluster"/>
    <dgm:cxn modelId="{192A4CCC-A28D-417B-BED5-97C39A71FE53}" type="presOf" srcId="{B3C5F2A1-9CD1-4264-9586-206FF9D06394}" destId="{61C47A3A-450F-456B-9F8D-5B9DB32B26CE}" srcOrd="0" destOrd="0" presId="urn:microsoft.com/office/officeart/2008/layout/RadialCluster"/>
    <dgm:cxn modelId="{5DBBE608-980D-4B5C-A951-354BBBF162D8}" type="presOf" srcId="{4FE1F87A-9FA0-4645-A255-A73FCFFE9FCE}" destId="{5F91FEE6-B638-41AB-9992-693A4DC80F2A}" srcOrd="0" destOrd="0" presId="urn:microsoft.com/office/officeart/2008/layout/RadialCluster"/>
    <dgm:cxn modelId="{4E005AE6-9906-4A70-B0AB-ECE99C93E218}" type="presOf" srcId="{56A880CC-247B-4FD8-B4CD-D0680FB09BA1}" destId="{4F1B63C4-8297-4E77-9272-DB742CED4B3A}" srcOrd="0" destOrd="0" presId="urn:microsoft.com/office/officeart/2008/layout/RadialCluster"/>
    <dgm:cxn modelId="{3B22FFBA-A4B8-41B8-ACDC-FF65C31E3127}" type="presOf" srcId="{1D62003E-CE37-4835-8446-F7C16AC4429C}" destId="{CA3665A7-4B89-4A6F-8CB0-B42EC846B1CA}" srcOrd="0" destOrd="0" presId="urn:microsoft.com/office/officeart/2008/layout/RadialCluster"/>
    <dgm:cxn modelId="{154E2C3C-036A-46FC-A9D8-018E7EE7990D}" type="presOf" srcId="{62E49AAF-8BEA-4F07-A7B8-C283CD52D89A}" destId="{77558B71-102C-42CB-ABE3-CB774DA310CD}" srcOrd="0" destOrd="0" presId="urn:microsoft.com/office/officeart/2008/layout/RadialCluster"/>
    <dgm:cxn modelId="{90960DB3-0729-4290-A505-7595127CF920}" type="presOf" srcId="{7824C325-8FC7-4D6E-A2F9-6B70A44C30FC}" destId="{06854E0F-2B1A-404B-B71C-B5E44B788B44}" srcOrd="0" destOrd="0" presId="urn:microsoft.com/office/officeart/2008/layout/RadialCluster"/>
    <dgm:cxn modelId="{8A831C19-E15A-486E-BDD3-D0B3485130AC}" type="presOf" srcId="{06DA95E1-D0F5-465A-86D3-B00D8ECA2A4E}" destId="{289A65F9-AFC5-4055-9579-14A85F2E918C}" srcOrd="0" destOrd="0" presId="urn:microsoft.com/office/officeart/2008/layout/RadialCluster"/>
    <dgm:cxn modelId="{C8D00379-F221-4C88-85E1-59A4CC842E5B}" srcId="{56A880CC-247B-4FD8-B4CD-D0680FB09BA1}" destId="{4FE1F87A-9FA0-4645-A255-A73FCFFE9FCE}" srcOrd="2" destOrd="0" parTransId="{B3C5F2A1-9CD1-4264-9586-206FF9D06394}" sibTransId="{63A55FC1-B4B3-4893-80F6-4B470AA69F66}"/>
    <dgm:cxn modelId="{07D35ED4-0B46-4C2D-B2FF-335B2B1EA7DA}" type="presOf" srcId="{2A8E75D8-7C90-4493-AA89-18BB72846E36}" destId="{B2E52AFB-CF2B-45DD-9AAD-7E42FA791396}" srcOrd="0" destOrd="0" presId="urn:microsoft.com/office/officeart/2008/layout/RadialCluster"/>
    <dgm:cxn modelId="{68228538-76C9-44FD-9A75-E5417DC3D04C}" srcId="{56A880CC-247B-4FD8-B4CD-D0680FB09BA1}" destId="{A57C6B6E-4EA9-4749-A978-FC3AEC24EBD9}" srcOrd="3" destOrd="0" parTransId="{1D62003E-CE37-4835-8446-F7C16AC4429C}" sibTransId="{8F1260E0-3FE3-47A1-96FE-67561FD9484F}"/>
    <dgm:cxn modelId="{E0A6C004-510F-456E-AF70-0BD09231E5AE}" srcId="{56A880CC-247B-4FD8-B4CD-D0680FB09BA1}" destId="{06DA95E1-D0F5-465A-86D3-B00D8ECA2A4E}" srcOrd="0" destOrd="0" parTransId="{C74FFE95-6BA1-4220-85FD-504DCDA38BBB}" sibTransId="{2D2DDD91-3834-4AF0-BA57-659B4892108C}"/>
    <dgm:cxn modelId="{B12EAA05-8864-47E8-BA18-7B4DD7468633}" type="presParOf" srcId="{B2E52AFB-CF2B-45DD-9AAD-7E42FA791396}" destId="{A37046EC-22D8-43E6-A17E-CDAA7A4BFF7D}" srcOrd="0" destOrd="0" presId="urn:microsoft.com/office/officeart/2008/layout/RadialCluster"/>
    <dgm:cxn modelId="{511BE477-DBF1-46EA-A5A7-B0BB81BA0B61}" type="presParOf" srcId="{A37046EC-22D8-43E6-A17E-CDAA7A4BFF7D}" destId="{4F1B63C4-8297-4E77-9272-DB742CED4B3A}" srcOrd="0" destOrd="0" presId="urn:microsoft.com/office/officeart/2008/layout/RadialCluster"/>
    <dgm:cxn modelId="{00197A43-709D-4B7E-A486-614BE50F04AE}" type="presParOf" srcId="{A37046EC-22D8-43E6-A17E-CDAA7A4BFF7D}" destId="{26FC4C44-0F75-4211-ACDC-0C283F9527AB}" srcOrd="1" destOrd="0" presId="urn:microsoft.com/office/officeart/2008/layout/RadialCluster"/>
    <dgm:cxn modelId="{17385916-B730-48FA-B588-513449B08444}" type="presParOf" srcId="{A37046EC-22D8-43E6-A17E-CDAA7A4BFF7D}" destId="{289A65F9-AFC5-4055-9579-14A85F2E918C}" srcOrd="2" destOrd="0" presId="urn:microsoft.com/office/officeart/2008/layout/RadialCluster"/>
    <dgm:cxn modelId="{B5D21F42-0A89-40EC-9DD2-EAB8245FDE2E}" type="presParOf" srcId="{A37046EC-22D8-43E6-A17E-CDAA7A4BFF7D}" destId="{77558B71-102C-42CB-ABE3-CB774DA310CD}" srcOrd="3" destOrd="0" presId="urn:microsoft.com/office/officeart/2008/layout/RadialCluster"/>
    <dgm:cxn modelId="{53289602-99E3-45C6-9FE3-40F286C48715}" type="presParOf" srcId="{A37046EC-22D8-43E6-A17E-CDAA7A4BFF7D}" destId="{06854E0F-2B1A-404B-B71C-B5E44B788B44}" srcOrd="4" destOrd="0" presId="urn:microsoft.com/office/officeart/2008/layout/RadialCluster"/>
    <dgm:cxn modelId="{6D9BB7EF-EF92-4BA1-8370-D46AA61139F4}" type="presParOf" srcId="{A37046EC-22D8-43E6-A17E-CDAA7A4BFF7D}" destId="{61C47A3A-450F-456B-9F8D-5B9DB32B26CE}" srcOrd="5" destOrd="0" presId="urn:microsoft.com/office/officeart/2008/layout/RadialCluster"/>
    <dgm:cxn modelId="{F5E38491-D9F9-49ED-9B7B-D09D8A7981D4}" type="presParOf" srcId="{A37046EC-22D8-43E6-A17E-CDAA7A4BFF7D}" destId="{5F91FEE6-B638-41AB-9992-693A4DC80F2A}" srcOrd="6" destOrd="0" presId="urn:microsoft.com/office/officeart/2008/layout/RadialCluster"/>
    <dgm:cxn modelId="{28D47D97-9B93-4614-91DE-4769D928DF4D}" type="presParOf" srcId="{A37046EC-22D8-43E6-A17E-CDAA7A4BFF7D}" destId="{CA3665A7-4B89-4A6F-8CB0-B42EC846B1CA}" srcOrd="7" destOrd="0" presId="urn:microsoft.com/office/officeart/2008/layout/RadialCluster"/>
    <dgm:cxn modelId="{4FEFFF52-EEEE-44B8-A491-BF40C4992363}" type="presParOf" srcId="{A37046EC-22D8-43E6-A17E-CDAA7A4BFF7D}" destId="{A5EF4228-8283-4CB5-9199-BA242DF0CE3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8A2B2-EC6C-440F-B712-4C87C3B89C2B}">
      <dsp:nvSpPr>
        <dsp:cNvPr id="0" name=""/>
        <dsp:cNvSpPr/>
      </dsp:nvSpPr>
      <dsp:spPr>
        <a:xfrm>
          <a:off x="-4243913" y="-706643"/>
          <a:ext cx="5490288" cy="5490288"/>
        </a:xfrm>
        <a:prstGeom prst="blockArc">
          <a:avLst>
            <a:gd name="adj1" fmla="val 18900000"/>
            <a:gd name="adj2" fmla="val 2700000"/>
            <a:gd name="adj3" fmla="val 393"/>
          </a:avLst>
        </a:prstGeom>
        <a:noFill/>
        <a:ln w="25400" cap="flat" cmpd="sng" algn="ctr">
          <a:solidFill>
            <a:schemeClr val="accent6">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908A454D-4045-4F89-B081-DE766A467D4E}">
      <dsp:nvSpPr>
        <dsp:cNvPr id="0" name=""/>
        <dsp:cNvSpPr/>
      </dsp:nvSpPr>
      <dsp:spPr>
        <a:xfrm>
          <a:off x="1113938" y="1120228"/>
          <a:ext cx="5313558" cy="193312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8059" tIns="30480" rIns="30480" bIns="30480" numCol="1" spcCol="1270" anchor="ctr" anchorCtr="0">
          <a:noAutofit/>
        </a:bodyPr>
        <a:lstStyle/>
        <a:p>
          <a:pPr lvl="0" algn="just" defTabSz="533400">
            <a:lnSpc>
              <a:spcPct val="90000"/>
            </a:lnSpc>
            <a:spcBef>
              <a:spcPct val="0"/>
            </a:spcBef>
            <a:spcAft>
              <a:spcPct val="35000"/>
            </a:spcAft>
          </a:pPr>
          <a:r>
            <a:rPr lang="es-CO" sz="1200" b="0" kern="1200" dirty="0">
              <a:latin typeface="Franklin Gothic Book" panose="020B0503020102020204" pitchFamily="34" charset="0"/>
              <a:cs typeface="Aharoni" panose="02010803020104030203" pitchFamily="2" charset="-79"/>
            </a:rPr>
            <a:t>Por diversidad biológica se entiende la variabilidad de organismos vivos de cualquier fuente, incluidos entre otros, los ecosistemas terrestres, marinos y otros ecosistemas acuáticos y los complejos ecológicos de los que forman parte, comprende la diversidad dentro de cada especie, entre las especies y de los </a:t>
          </a:r>
          <a:r>
            <a:rPr lang="es-CO" sz="1200" b="0" kern="1200" dirty="0" smtClean="0">
              <a:latin typeface="Franklin Gothic Book" panose="020B0503020102020204" pitchFamily="34" charset="0"/>
              <a:cs typeface="Aharoni" panose="02010803020104030203" pitchFamily="2" charset="-79"/>
            </a:rPr>
            <a:t>ecosistemas </a:t>
          </a:r>
          <a:r>
            <a:rPr lang="es-CO" sz="1200" b="0" kern="1200" dirty="0">
              <a:latin typeface="Franklin Gothic Book" panose="020B0503020102020204" pitchFamily="34" charset="0"/>
              <a:cs typeface="Aharoni" panose="02010803020104030203" pitchFamily="2" charset="-79"/>
            </a:rPr>
            <a:t>(Convenio de Diversidad Biológica, 1992</a:t>
          </a:r>
          <a:r>
            <a:rPr lang="es-CO" sz="1200" b="0" kern="1200" dirty="0" smtClean="0">
              <a:latin typeface="Franklin Gothic Book" panose="020B0503020102020204" pitchFamily="34" charset="0"/>
              <a:cs typeface="Aharoni" panose="02010803020104030203" pitchFamily="2" charset="-79"/>
            </a:rPr>
            <a:t>),</a:t>
          </a:r>
          <a:endParaRPr lang="es-ES" sz="1200" b="0" kern="1200" dirty="0">
            <a:latin typeface="Franklin Gothic Book" panose="020B0503020102020204" pitchFamily="34" charset="0"/>
          </a:endParaRPr>
        </a:p>
      </dsp:txBody>
      <dsp:txXfrm>
        <a:off x="1113938" y="1120228"/>
        <a:ext cx="5313558" cy="1933121"/>
      </dsp:txXfrm>
    </dsp:sp>
    <dsp:sp modelId="{8B160BCC-3473-427C-9CF4-9A245466A0D1}">
      <dsp:nvSpPr>
        <dsp:cNvPr id="0" name=""/>
        <dsp:cNvSpPr/>
      </dsp:nvSpPr>
      <dsp:spPr>
        <a:xfrm>
          <a:off x="0" y="830298"/>
          <a:ext cx="2416402" cy="2416402"/>
        </a:xfrm>
        <a:prstGeom prst="ellipse">
          <a:avLst/>
        </a:prstGeom>
        <a:blipFill rotWithShape="0">
          <a:blip xmlns:r="http://schemas.openxmlformats.org/officeDocument/2006/relationships" r:embed="rId1"/>
          <a:stretch>
            <a:fillRect/>
          </a:stretch>
        </a:blipFill>
        <a:ln w="9525" cap="flat" cmpd="sng" algn="ctr">
          <a:solidFill>
            <a:schemeClr val="accent5">
              <a:hueOff val="0"/>
              <a:satOff val="0"/>
              <a:lumOff val="0"/>
              <a:alphaOff val="0"/>
            </a:schemeClr>
          </a:solidFill>
          <a:prstDash val="solid"/>
          <a:miter/>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D365E-98A8-4ED0-B0F3-B0554DAFD04B}">
      <dsp:nvSpPr>
        <dsp:cNvPr id="0" name=""/>
        <dsp:cNvSpPr/>
      </dsp:nvSpPr>
      <dsp:spPr>
        <a:xfrm>
          <a:off x="1214735" y="1590480"/>
          <a:ext cx="287676" cy="1370410"/>
        </a:xfrm>
        <a:custGeom>
          <a:avLst/>
          <a:gdLst/>
          <a:ahLst/>
          <a:cxnLst/>
          <a:rect l="0" t="0" r="0" b="0"/>
          <a:pathLst>
            <a:path>
              <a:moveTo>
                <a:pt x="0" y="0"/>
              </a:moveTo>
              <a:lnTo>
                <a:pt x="143838" y="0"/>
              </a:lnTo>
              <a:lnTo>
                <a:pt x="143838" y="1370410"/>
              </a:lnTo>
              <a:lnTo>
                <a:pt x="287676" y="1370410"/>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323567" y="2240678"/>
        <a:ext cx="70013" cy="70013"/>
      </dsp:txXfrm>
    </dsp:sp>
    <dsp:sp modelId="{2FEF6F90-55CF-4B28-8502-05A74CF468A2}">
      <dsp:nvSpPr>
        <dsp:cNvPr id="0" name=""/>
        <dsp:cNvSpPr/>
      </dsp:nvSpPr>
      <dsp:spPr>
        <a:xfrm>
          <a:off x="1214735" y="1590480"/>
          <a:ext cx="287676" cy="822246"/>
        </a:xfrm>
        <a:custGeom>
          <a:avLst/>
          <a:gdLst/>
          <a:ahLst/>
          <a:cxnLst/>
          <a:rect l="0" t="0" r="0" b="0"/>
          <a:pathLst>
            <a:path>
              <a:moveTo>
                <a:pt x="0" y="0"/>
              </a:moveTo>
              <a:lnTo>
                <a:pt x="143838" y="0"/>
              </a:lnTo>
              <a:lnTo>
                <a:pt x="143838" y="822246"/>
              </a:lnTo>
              <a:lnTo>
                <a:pt x="287676" y="822246"/>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336796" y="1979825"/>
        <a:ext cx="43555" cy="43555"/>
      </dsp:txXfrm>
    </dsp:sp>
    <dsp:sp modelId="{89C22801-B703-9147-A75C-07F6C0A57288}">
      <dsp:nvSpPr>
        <dsp:cNvPr id="0" name=""/>
        <dsp:cNvSpPr/>
      </dsp:nvSpPr>
      <dsp:spPr>
        <a:xfrm>
          <a:off x="1214735" y="1590480"/>
          <a:ext cx="287676" cy="274082"/>
        </a:xfrm>
        <a:custGeom>
          <a:avLst/>
          <a:gdLst/>
          <a:ahLst/>
          <a:cxnLst/>
          <a:rect l="0" t="0" r="0" b="0"/>
          <a:pathLst>
            <a:path>
              <a:moveTo>
                <a:pt x="0" y="0"/>
              </a:moveTo>
              <a:lnTo>
                <a:pt x="143838" y="0"/>
              </a:lnTo>
              <a:lnTo>
                <a:pt x="143838" y="274082"/>
              </a:lnTo>
              <a:lnTo>
                <a:pt x="287676" y="274082"/>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48640" y="1717587"/>
        <a:ext cx="19866" cy="19866"/>
      </dsp:txXfrm>
    </dsp:sp>
    <dsp:sp modelId="{64804ED8-E192-A546-86D5-F71206C54B9B}">
      <dsp:nvSpPr>
        <dsp:cNvPr id="0" name=""/>
        <dsp:cNvSpPr/>
      </dsp:nvSpPr>
      <dsp:spPr>
        <a:xfrm>
          <a:off x="1214735" y="1316397"/>
          <a:ext cx="287676" cy="274082"/>
        </a:xfrm>
        <a:custGeom>
          <a:avLst/>
          <a:gdLst/>
          <a:ahLst/>
          <a:cxnLst/>
          <a:rect l="0" t="0" r="0" b="0"/>
          <a:pathLst>
            <a:path>
              <a:moveTo>
                <a:pt x="0" y="274082"/>
              </a:moveTo>
              <a:lnTo>
                <a:pt x="143838" y="274082"/>
              </a:lnTo>
              <a:lnTo>
                <a:pt x="143838" y="0"/>
              </a:lnTo>
              <a:lnTo>
                <a:pt x="287676" y="0"/>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48640" y="1443505"/>
        <a:ext cx="19866" cy="19866"/>
      </dsp:txXfrm>
    </dsp:sp>
    <dsp:sp modelId="{032281BE-A989-7B44-B9F4-796832C1D69E}">
      <dsp:nvSpPr>
        <dsp:cNvPr id="0" name=""/>
        <dsp:cNvSpPr/>
      </dsp:nvSpPr>
      <dsp:spPr>
        <a:xfrm>
          <a:off x="1214735" y="768233"/>
          <a:ext cx="287676" cy="822246"/>
        </a:xfrm>
        <a:custGeom>
          <a:avLst/>
          <a:gdLst/>
          <a:ahLst/>
          <a:cxnLst/>
          <a:rect l="0" t="0" r="0" b="0"/>
          <a:pathLst>
            <a:path>
              <a:moveTo>
                <a:pt x="0" y="822246"/>
              </a:moveTo>
              <a:lnTo>
                <a:pt x="143838" y="822246"/>
              </a:lnTo>
              <a:lnTo>
                <a:pt x="143838" y="0"/>
              </a:lnTo>
              <a:lnTo>
                <a:pt x="287676" y="0"/>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36796" y="1157578"/>
        <a:ext cx="43555" cy="43555"/>
      </dsp:txXfrm>
    </dsp:sp>
    <dsp:sp modelId="{D7217C3A-DB93-8747-82B5-E72A7AE2F735}">
      <dsp:nvSpPr>
        <dsp:cNvPr id="0" name=""/>
        <dsp:cNvSpPr/>
      </dsp:nvSpPr>
      <dsp:spPr>
        <a:xfrm>
          <a:off x="1214735" y="220069"/>
          <a:ext cx="287676" cy="1370410"/>
        </a:xfrm>
        <a:custGeom>
          <a:avLst/>
          <a:gdLst/>
          <a:ahLst/>
          <a:cxnLst/>
          <a:rect l="0" t="0" r="0" b="0"/>
          <a:pathLst>
            <a:path>
              <a:moveTo>
                <a:pt x="0" y="1370410"/>
              </a:moveTo>
              <a:lnTo>
                <a:pt x="143838" y="1370410"/>
              </a:lnTo>
              <a:lnTo>
                <a:pt x="143838" y="0"/>
              </a:lnTo>
              <a:lnTo>
                <a:pt x="287676" y="0"/>
              </a:lnTo>
            </a:path>
          </a:pathLst>
        </a:custGeom>
        <a:noFill/>
        <a:ln w="9525" cap="flat" cmpd="sng" algn="ctr">
          <a:solidFill>
            <a:schemeClr val="accent1">
              <a:shade val="60000"/>
              <a:hueOff val="0"/>
              <a:satOff val="0"/>
              <a:lumOff val="0"/>
              <a:alphaOff val="0"/>
            </a:schemeClr>
          </a:solidFill>
          <a:prstDash val="solid"/>
          <a:miter/>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323567" y="870267"/>
        <a:ext cx="70013" cy="70013"/>
      </dsp:txXfrm>
    </dsp:sp>
    <dsp:sp modelId="{F95BF404-9153-5F4A-9542-E57E3AEF0E2F}">
      <dsp:nvSpPr>
        <dsp:cNvPr id="0" name=""/>
        <dsp:cNvSpPr/>
      </dsp:nvSpPr>
      <dsp:spPr>
        <a:xfrm rot="16200000">
          <a:off x="-158559" y="1371214"/>
          <a:ext cx="2308059"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kern="1200" dirty="0" smtClean="0"/>
            <a:t>Ecosistemas estratégicos de Colombia. </a:t>
          </a:r>
          <a:endParaRPr lang="es-ES" sz="1500" kern="1200" dirty="0"/>
        </a:p>
      </dsp:txBody>
      <dsp:txXfrm>
        <a:off x="-158559" y="1371214"/>
        <a:ext cx="2308059" cy="438531"/>
      </dsp:txXfrm>
    </dsp:sp>
    <dsp:sp modelId="{ED0ABC42-0843-B94C-84A6-442D13CE605C}">
      <dsp:nvSpPr>
        <dsp:cNvPr id="0" name=""/>
        <dsp:cNvSpPr/>
      </dsp:nvSpPr>
      <dsp:spPr>
        <a:xfrm>
          <a:off x="1502412" y="803"/>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Páramos 1,7 %</a:t>
          </a:r>
        </a:p>
      </dsp:txBody>
      <dsp:txXfrm>
        <a:off x="1502412" y="803"/>
        <a:ext cx="1438382" cy="438531"/>
      </dsp:txXfrm>
    </dsp:sp>
    <dsp:sp modelId="{3E7582AE-FF86-1945-AF27-06A2883D3AF0}">
      <dsp:nvSpPr>
        <dsp:cNvPr id="0" name=""/>
        <dsp:cNvSpPr/>
      </dsp:nvSpPr>
      <dsp:spPr>
        <a:xfrm>
          <a:off x="1502412" y="548967"/>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Bosques Húmedos  tropicales 44%</a:t>
          </a:r>
        </a:p>
      </dsp:txBody>
      <dsp:txXfrm>
        <a:off x="1502412" y="548967"/>
        <a:ext cx="1438382" cy="438531"/>
      </dsp:txXfrm>
    </dsp:sp>
    <dsp:sp modelId="{BBBA85DA-A897-7146-8047-39A33930ECAE}">
      <dsp:nvSpPr>
        <dsp:cNvPr id="0" name=""/>
        <dsp:cNvSpPr/>
      </dsp:nvSpPr>
      <dsp:spPr>
        <a:xfrm>
          <a:off x="1502412" y="1097132"/>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Zonas secas tropicales 21,5 %</a:t>
          </a:r>
        </a:p>
      </dsp:txBody>
      <dsp:txXfrm>
        <a:off x="1502412" y="1097132"/>
        <a:ext cx="1438382" cy="438531"/>
      </dsp:txXfrm>
    </dsp:sp>
    <dsp:sp modelId="{092C313D-1CFA-A349-A115-C75965EFCED6}">
      <dsp:nvSpPr>
        <dsp:cNvPr id="0" name=""/>
        <dsp:cNvSpPr/>
      </dsp:nvSpPr>
      <dsp:spPr>
        <a:xfrm>
          <a:off x="1502412" y="1645296"/>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Bosques Andino 8.56 %</a:t>
          </a:r>
        </a:p>
      </dsp:txBody>
      <dsp:txXfrm>
        <a:off x="1502412" y="1645296"/>
        <a:ext cx="1438382" cy="438531"/>
      </dsp:txXfrm>
    </dsp:sp>
    <dsp:sp modelId="{55061DE6-00A2-4FEC-A77B-7856E1C87544}">
      <dsp:nvSpPr>
        <dsp:cNvPr id="0" name=""/>
        <dsp:cNvSpPr/>
      </dsp:nvSpPr>
      <dsp:spPr>
        <a:xfrm>
          <a:off x="1502412" y="2193460"/>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Humedales 2.7 %</a:t>
          </a:r>
        </a:p>
      </dsp:txBody>
      <dsp:txXfrm>
        <a:off x="1502412" y="2193460"/>
        <a:ext cx="1438382" cy="438531"/>
      </dsp:txXfrm>
    </dsp:sp>
    <dsp:sp modelId="{7121C092-09F0-4AFA-B8D9-54880B7AA771}">
      <dsp:nvSpPr>
        <dsp:cNvPr id="0" name=""/>
        <dsp:cNvSpPr/>
      </dsp:nvSpPr>
      <dsp:spPr>
        <a:xfrm>
          <a:off x="1502412" y="2741624"/>
          <a:ext cx="1438382" cy="4385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a:t>Manglares 0.3%</a:t>
          </a:r>
        </a:p>
      </dsp:txBody>
      <dsp:txXfrm>
        <a:off x="1502412" y="2741624"/>
        <a:ext cx="1438382" cy="4385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B63C4-8297-4E77-9272-DB742CED4B3A}">
      <dsp:nvSpPr>
        <dsp:cNvPr id="0" name=""/>
        <dsp:cNvSpPr/>
      </dsp:nvSpPr>
      <dsp:spPr>
        <a:xfrm>
          <a:off x="2018438" y="1364767"/>
          <a:ext cx="1048140" cy="732807"/>
        </a:xfrm>
        <a:prstGeom prst="round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miter/>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dirty="0" err="1">
              <a:latin typeface="Calibri"/>
              <a:ea typeface="+mn-ea"/>
              <a:cs typeface="+mn-cs"/>
            </a:rPr>
            <a:t>Impacto</a:t>
          </a:r>
          <a:r>
            <a:rPr lang="en-US" sz="1600" b="1" kern="1200" dirty="0">
              <a:latin typeface="Calibri"/>
              <a:ea typeface="+mn-ea"/>
              <a:cs typeface="+mn-cs"/>
            </a:rPr>
            <a:t> </a:t>
          </a:r>
          <a:r>
            <a:rPr lang="en-US" sz="1600" b="1" kern="1200" dirty="0" err="1" smtClean="0">
              <a:latin typeface="Calibri"/>
              <a:ea typeface="+mn-ea"/>
              <a:cs typeface="+mn-cs"/>
            </a:rPr>
            <a:t>ambiental</a:t>
          </a:r>
          <a:endParaRPr lang="en-US" sz="1600" b="1" kern="1200" dirty="0">
            <a:latin typeface="Calibri"/>
            <a:ea typeface="+mn-ea"/>
            <a:cs typeface="+mn-cs"/>
          </a:endParaRPr>
        </a:p>
      </dsp:txBody>
      <dsp:txXfrm>
        <a:off x="2054211" y="1400540"/>
        <a:ext cx="976594" cy="661261"/>
      </dsp:txXfrm>
    </dsp:sp>
    <dsp:sp modelId="{26FC4C44-0F75-4211-ACDC-0C283F9527AB}">
      <dsp:nvSpPr>
        <dsp:cNvPr id="0" name=""/>
        <dsp:cNvSpPr/>
      </dsp:nvSpPr>
      <dsp:spPr>
        <a:xfrm rot="16200000">
          <a:off x="2178791" y="1001050"/>
          <a:ext cx="727433" cy="0"/>
        </a:xfrm>
        <a:custGeom>
          <a:avLst/>
          <a:gdLst/>
          <a:ahLst/>
          <a:cxnLst/>
          <a:rect l="0" t="0" r="0" b="0"/>
          <a:pathLst>
            <a:path>
              <a:moveTo>
                <a:pt x="0" y="0"/>
              </a:moveTo>
              <a:lnTo>
                <a:pt x="1221633" y="0"/>
              </a:lnTo>
            </a:path>
          </a:pathLst>
        </a:custGeom>
        <a:noFill/>
        <a:ln w="25400" cap="flat" cmpd="sng" algn="ctr">
          <a:solidFill>
            <a:schemeClr val="dk2">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89A65F9-AFC5-4055-9579-14A85F2E918C}">
      <dsp:nvSpPr>
        <dsp:cNvPr id="0" name=""/>
        <dsp:cNvSpPr/>
      </dsp:nvSpPr>
      <dsp:spPr>
        <a:xfrm>
          <a:off x="1792199" y="34062"/>
          <a:ext cx="1500618" cy="603271"/>
        </a:xfrm>
        <a:prstGeom prst="roundRect">
          <a:avLst/>
        </a:prstGeom>
        <a:solidFill>
          <a:schemeClr val="lt1"/>
        </a:solidFill>
        <a:ln w="25400" cap="flat" cmpd="sng" algn="ctr">
          <a:solidFill>
            <a:schemeClr val="accent1"/>
          </a:solidFill>
          <a:prstDash val="solid"/>
          <a:miter/>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CO" sz="1200" kern="1200" dirty="0">
              <a:latin typeface="Calibri"/>
              <a:ea typeface="MS Gothic" charset="-128"/>
              <a:cs typeface="+mn-cs"/>
            </a:rPr>
            <a:t>Cualquier Cambio en el medio ambiente</a:t>
          </a:r>
          <a:endParaRPr lang="en-US" sz="1200" kern="1200" dirty="0">
            <a:latin typeface="Calibri"/>
            <a:ea typeface="+mn-ea"/>
            <a:cs typeface="+mn-cs"/>
          </a:endParaRPr>
        </a:p>
      </dsp:txBody>
      <dsp:txXfrm>
        <a:off x="1821648" y="63511"/>
        <a:ext cx="1441720" cy="544373"/>
      </dsp:txXfrm>
    </dsp:sp>
    <dsp:sp modelId="{77558B71-102C-42CB-ABE3-CB774DA310CD}">
      <dsp:nvSpPr>
        <dsp:cNvPr id="0" name=""/>
        <dsp:cNvSpPr/>
      </dsp:nvSpPr>
      <dsp:spPr>
        <a:xfrm rot="995">
          <a:off x="3066578" y="1731445"/>
          <a:ext cx="844382" cy="0"/>
        </a:xfrm>
        <a:custGeom>
          <a:avLst/>
          <a:gdLst/>
          <a:ahLst/>
          <a:cxnLst/>
          <a:rect l="0" t="0" r="0" b="0"/>
          <a:pathLst>
            <a:path>
              <a:moveTo>
                <a:pt x="0" y="0"/>
              </a:moveTo>
              <a:lnTo>
                <a:pt x="1417238" y="0"/>
              </a:lnTo>
            </a:path>
          </a:pathLst>
        </a:custGeom>
        <a:noFill/>
        <a:ln w="25400" cap="flat" cmpd="sng" algn="ctr">
          <a:solidFill>
            <a:schemeClr val="dk2">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06854E0F-2B1A-404B-B71C-B5E44B788B44}">
      <dsp:nvSpPr>
        <dsp:cNvPr id="0" name=""/>
        <dsp:cNvSpPr/>
      </dsp:nvSpPr>
      <dsp:spPr>
        <a:xfrm>
          <a:off x="3910960" y="1442931"/>
          <a:ext cx="1171879" cy="577610"/>
        </a:xfrm>
        <a:prstGeom prst="roundRect">
          <a:avLst/>
        </a:prstGeom>
        <a:solidFill>
          <a:schemeClr val="lt1"/>
        </a:solidFill>
        <a:ln w="25400" cap="flat" cmpd="sng" algn="ctr">
          <a:solidFill>
            <a:schemeClr val="accent1"/>
          </a:solidFill>
          <a:prstDash val="solid"/>
          <a:miter/>
        </a:ln>
        <a:effectLst/>
      </dsp:spPr>
      <dsp:style>
        <a:lnRef idx="2">
          <a:schemeClr val="accent1"/>
        </a:lnRef>
        <a:fillRef idx="1">
          <a:schemeClr val="lt1"/>
        </a:fillRef>
        <a:effectRef idx="0">
          <a:schemeClr val="accent1"/>
        </a:effectRef>
        <a:fontRef idx="minor">
          <a:schemeClr val="dk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kern="1200">
              <a:latin typeface="Calibri"/>
              <a:ea typeface="+mn-ea"/>
              <a:cs typeface="+mn-cs"/>
            </a:rPr>
            <a:t>Adverso o benéfico</a:t>
          </a:r>
          <a:endParaRPr lang="en-US" sz="1500" kern="1200" dirty="0">
            <a:latin typeface="Calibri"/>
            <a:ea typeface="+mn-ea"/>
            <a:cs typeface="+mn-cs"/>
          </a:endParaRPr>
        </a:p>
      </dsp:txBody>
      <dsp:txXfrm>
        <a:off x="3939157" y="1471128"/>
        <a:ext cx="1115485" cy="521216"/>
      </dsp:txXfrm>
    </dsp:sp>
    <dsp:sp modelId="{61C47A3A-450F-456B-9F8D-5B9DB32B26CE}">
      <dsp:nvSpPr>
        <dsp:cNvPr id="0" name=""/>
        <dsp:cNvSpPr/>
      </dsp:nvSpPr>
      <dsp:spPr>
        <a:xfrm rot="5400000">
          <a:off x="2194520" y="2445562"/>
          <a:ext cx="695976" cy="0"/>
        </a:xfrm>
        <a:custGeom>
          <a:avLst/>
          <a:gdLst/>
          <a:ahLst/>
          <a:cxnLst/>
          <a:rect l="0" t="0" r="0" b="0"/>
          <a:pathLst>
            <a:path>
              <a:moveTo>
                <a:pt x="0" y="0"/>
              </a:moveTo>
              <a:lnTo>
                <a:pt x="1168804" y="0"/>
              </a:lnTo>
            </a:path>
          </a:pathLst>
        </a:custGeom>
        <a:noFill/>
        <a:ln w="25400" cap="flat" cmpd="sng" algn="ctr">
          <a:solidFill>
            <a:schemeClr val="dk2">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5F91FEE6-B638-41AB-9992-693A4DC80F2A}">
      <dsp:nvSpPr>
        <dsp:cNvPr id="0" name=""/>
        <dsp:cNvSpPr/>
      </dsp:nvSpPr>
      <dsp:spPr>
        <a:xfrm>
          <a:off x="1726865" y="2793551"/>
          <a:ext cx="1631286" cy="666186"/>
        </a:xfrm>
        <a:prstGeom prst="roundRect">
          <a:avLst/>
        </a:prstGeom>
        <a:solidFill>
          <a:schemeClr val="lt1"/>
        </a:solidFill>
        <a:ln w="25400" cap="flat" cmpd="sng" algn="ctr">
          <a:solidFill>
            <a:schemeClr val="accent4"/>
          </a:solidFill>
          <a:prstDash val="solid"/>
          <a:miter/>
        </a:ln>
        <a:effectLst/>
      </dsp:spPr>
      <dsp:style>
        <a:lnRef idx="2">
          <a:schemeClr val="accent4"/>
        </a:lnRef>
        <a:fillRef idx="1">
          <a:schemeClr val="lt1"/>
        </a:fillRef>
        <a:effectRef idx="0">
          <a:schemeClr val="accent4"/>
        </a:effectRef>
        <a:fontRef idx="minor">
          <a:schemeClr val="dk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s-CO" sz="1200" kern="1200">
              <a:latin typeface="Calibri"/>
              <a:ea typeface="MS Gothic" charset="-128"/>
              <a:cs typeface="+mn-cs"/>
            </a:rPr>
            <a:t>Actividades, productos o servicios de una empresa</a:t>
          </a:r>
          <a:endParaRPr lang="en-US" sz="1200" kern="1200" dirty="0">
            <a:latin typeface="Calibri"/>
            <a:ea typeface="+mn-ea"/>
            <a:cs typeface="+mn-cs"/>
          </a:endParaRPr>
        </a:p>
      </dsp:txBody>
      <dsp:txXfrm>
        <a:off x="1759386" y="2826072"/>
        <a:ext cx="1566244" cy="601144"/>
      </dsp:txXfrm>
    </dsp:sp>
    <dsp:sp modelId="{CA3665A7-4B89-4A6F-8CB0-B42EC846B1CA}">
      <dsp:nvSpPr>
        <dsp:cNvPr id="0" name=""/>
        <dsp:cNvSpPr/>
      </dsp:nvSpPr>
      <dsp:spPr>
        <a:xfrm rot="10794027">
          <a:off x="1176232" y="1732813"/>
          <a:ext cx="842206" cy="0"/>
        </a:xfrm>
        <a:custGeom>
          <a:avLst/>
          <a:gdLst/>
          <a:ahLst/>
          <a:cxnLst/>
          <a:rect l="0" t="0" r="0" b="0"/>
          <a:pathLst>
            <a:path>
              <a:moveTo>
                <a:pt x="0" y="0"/>
              </a:moveTo>
              <a:lnTo>
                <a:pt x="1413584" y="0"/>
              </a:lnTo>
            </a:path>
          </a:pathLst>
        </a:custGeom>
        <a:noFill/>
        <a:ln w="25400" cap="flat" cmpd="sng" algn="ctr">
          <a:solidFill>
            <a:schemeClr val="dk2">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A5EF4228-8283-4CB5-9199-BA242DF0CE36}">
      <dsp:nvSpPr>
        <dsp:cNvPr id="0" name=""/>
        <dsp:cNvSpPr/>
      </dsp:nvSpPr>
      <dsp:spPr>
        <a:xfrm>
          <a:off x="0" y="1442931"/>
          <a:ext cx="1176232" cy="583270"/>
        </a:xfrm>
        <a:prstGeom prst="roundRect">
          <a:avLst/>
        </a:prstGeom>
        <a:solidFill>
          <a:schemeClr val="lt1"/>
        </a:solidFill>
        <a:ln w="25400" cap="flat" cmpd="sng" algn="ctr">
          <a:solidFill>
            <a:schemeClr val="accent1"/>
          </a:solidFill>
          <a:prstDash val="solid"/>
          <a:miter/>
        </a:ln>
        <a:effectLst/>
      </dsp:spPr>
      <dsp:style>
        <a:lnRef idx="2">
          <a:schemeClr val="accent1"/>
        </a:lnRef>
        <a:fillRef idx="1">
          <a:schemeClr val="lt1"/>
        </a:fillRef>
        <a:effectRef idx="0">
          <a:schemeClr val="accent1"/>
        </a:effectRef>
        <a:fontRef idx="minor">
          <a:schemeClr val="dk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kern="1200">
              <a:latin typeface="Calibri"/>
              <a:ea typeface="+mn-ea"/>
              <a:cs typeface="+mn-cs"/>
            </a:rPr>
            <a:t>Aspecto ambiental</a:t>
          </a:r>
          <a:endParaRPr lang="en-US" sz="1500" kern="1200" dirty="0">
            <a:latin typeface="Calibri"/>
            <a:ea typeface="+mn-ea"/>
            <a:cs typeface="+mn-cs"/>
          </a:endParaRPr>
        </a:p>
      </dsp:txBody>
      <dsp:txXfrm>
        <a:off x="28473" y="1471404"/>
        <a:ext cx="1119286" cy="5263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s-CO" sz="4400" b="0" strike="noStrike" spc="-1">
                <a:latin typeface="Arial"/>
              </a:rPr>
              <a:t>Pulse para desplazar la diapositiva</a:t>
            </a:r>
          </a:p>
        </p:txBody>
      </p:sp>
      <p:sp>
        <p:nvSpPr>
          <p:cNvPr id="196" name="PlaceHolder 2"/>
          <p:cNvSpPr>
            <a:spLocks noGrp="1"/>
          </p:cNvSpPr>
          <p:nvPr>
            <p:ph type="body"/>
          </p:nvPr>
        </p:nvSpPr>
        <p:spPr>
          <a:xfrm>
            <a:off x="777240" y="4777560"/>
            <a:ext cx="6217560" cy="4525920"/>
          </a:xfrm>
          <a:prstGeom prst="rect">
            <a:avLst/>
          </a:prstGeom>
        </p:spPr>
        <p:txBody>
          <a:bodyPr lIns="0" tIns="0" rIns="0" bIns="0">
            <a:noAutofit/>
          </a:bodyPr>
          <a:lstStyle/>
          <a:p>
            <a:r>
              <a:rPr lang="es-CO" sz="2000" b="0" strike="noStrike" spc="-1">
                <a:latin typeface="Arial"/>
              </a:rPr>
              <a:t>Pulse para editar el formato de las notas</a:t>
            </a:r>
          </a:p>
        </p:txBody>
      </p:sp>
      <p:sp>
        <p:nvSpPr>
          <p:cNvPr id="197" name="PlaceHolder 3"/>
          <p:cNvSpPr>
            <a:spLocks noGrp="1"/>
          </p:cNvSpPr>
          <p:nvPr>
            <p:ph type="hdr"/>
          </p:nvPr>
        </p:nvSpPr>
        <p:spPr>
          <a:xfrm>
            <a:off x="0" y="0"/>
            <a:ext cx="3372840" cy="502560"/>
          </a:xfrm>
          <a:prstGeom prst="rect">
            <a:avLst/>
          </a:prstGeom>
        </p:spPr>
        <p:txBody>
          <a:bodyPr lIns="0" tIns="0" rIns="0" bIns="0">
            <a:noAutofit/>
          </a:bodyPr>
          <a:lstStyle/>
          <a:p>
            <a:r>
              <a:rPr lang="es-CO" sz="1400" b="0" strike="noStrike" spc="-1">
                <a:latin typeface="Times New Roman"/>
              </a:rPr>
              <a:t>&lt;cabecera&gt;</a:t>
            </a:r>
          </a:p>
        </p:txBody>
      </p:sp>
      <p:sp>
        <p:nvSpPr>
          <p:cNvPr id="198"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s-CO" sz="1400" b="0" strike="noStrike" spc="-1">
                <a:latin typeface="Times New Roman"/>
              </a:rPr>
              <a:t>&lt;fecha/hora&gt;</a:t>
            </a:r>
          </a:p>
        </p:txBody>
      </p:sp>
      <p:sp>
        <p:nvSpPr>
          <p:cNvPr id="199" name="PlaceHolder 5"/>
          <p:cNvSpPr>
            <a:spLocks noGrp="1"/>
          </p:cNvSpPr>
          <p:nvPr>
            <p:ph type="ftr"/>
          </p:nvPr>
        </p:nvSpPr>
        <p:spPr>
          <a:xfrm>
            <a:off x="0" y="9555480"/>
            <a:ext cx="3372840" cy="502560"/>
          </a:xfrm>
          <a:prstGeom prst="rect">
            <a:avLst/>
          </a:prstGeom>
        </p:spPr>
        <p:txBody>
          <a:bodyPr lIns="0" tIns="0" rIns="0" bIns="0" anchor="b">
            <a:noAutofit/>
          </a:bodyPr>
          <a:lstStyle/>
          <a:p>
            <a:r>
              <a:rPr lang="es-CO" sz="1400" b="0" strike="noStrike" spc="-1">
                <a:latin typeface="Times New Roman"/>
              </a:rPr>
              <a:t>&lt;pie de página&gt;</a:t>
            </a:r>
          </a:p>
        </p:txBody>
      </p:sp>
      <p:sp>
        <p:nvSpPr>
          <p:cNvPr id="200"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2E068AE0-CEE6-4B00-9DED-C317515E5570}" type="slidenum">
              <a:rPr lang="es-CO" sz="1400" b="0" strike="noStrike" spc="-1">
                <a:latin typeface="Times New Roman"/>
              </a:rPr>
              <a:t>‹Nº›</a:t>
            </a:fld>
            <a:endParaRPr lang="es-CO" sz="1400" b="0" strike="noStrike" spc="-1">
              <a:latin typeface="Times New Roman"/>
            </a:endParaRPr>
          </a:p>
        </p:txBody>
      </p:sp>
    </p:spTree>
    <p:extLst>
      <p:ext uri="{BB962C8B-B14F-4D97-AF65-F5344CB8AC3E}">
        <p14:creationId xmlns:p14="http://schemas.microsoft.com/office/powerpoint/2010/main" val="185083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56"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219181-BBAD-4F28-AA78-7E38AB2657F3}" type="slidenum">
              <a:rPr lang="es-MX" sz="1200" b="0" strike="noStrike" spc="-1">
                <a:solidFill>
                  <a:srgbClr val="000000"/>
                </a:solidFill>
                <a:latin typeface="Times New Roman"/>
              </a:rPr>
              <a:t>7</a:t>
            </a:fld>
            <a:endParaRPr lang="es-CO" sz="1200" b="0" strike="noStrike" spc="-1">
              <a:latin typeface="Arial"/>
            </a:endParaRPr>
          </a:p>
        </p:txBody>
      </p:sp>
    </p:spTree>
    <p:extLst>
      <p:ext uri="{BB962C8B-B14F-4D97-AF65-F5344CB8AC3E}">
        <p14:creationId xmlns:p14="http://schemas.microsoft.com/office/powerpoint/2010/main" val="964455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laceHolder 1"/>
          <p:cNvSpPr>
            <a:spLocks noGrp="1" noRot="1" noChangeAspect="1"/>
          </p:cNvSpPr>
          <p:nvPr>
            <p:ph type="sldImg"/>
          </p:nvPr>
        </p:nvSpPr>
        <p:spPr>
          <a:xfrm>
            <a:off x="685800" y="1143000"/>
            <a:ext cx="5484813" cy="3084513"/>
          </a:xfrm>
          <a:prstGeom prst="rect">
            <a:avLst/>
          </a:prstGeom>
        </p:spPr>
      </p:sp>
      <p:sp>
        <p:nvSpPr>
          <p:cNvPr id="582"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83"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68634E1-3C5D-441C-B6EC-A8852507A751}" type="slidenum">
              <a:rPr lang="es-MX" sz="1200" b="0" strike="noStrike" spc="-1">
                <a:solidFill>
                  <a:srgbClr val="000000"/>
                </a:solidFill>
                <a:latin typeface="Times New Roman"/>
              </a:rPr>
              <a:t>40</a:t>
            </a:fld>
            <a:endParaRPr lang="es-CO" sz="1200" b="0" strike="noStrike" spc="-1">
              <a:latin typeface="Arial"/>
            </a:endParaRPr>
          </a:p>
        </p:txBody>
      </p:sp>
    </p:spTree>
    <p:extLst>
      <p:ext uri="{BB962C8B-B14F-4D97-AF65-F5344CB8AC3E}">
        <p14:creationId xmlns:p14="http://schemas.microsoft.com/office/powerpoint/2010/main" val="165895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PlaceHolder 1"/>
          <p:cNvSpPr>
            <a:spLocks noGrp="1" noRot="1" noChangeAspect="1"/>
          </p:cNvSpPr>
          <p:nvPr>
            <p:ph type="sldImg"/>
          </p:nvPr>
        </p:nvSpPr>
        <p:spPr>
          <a:xfrm>
            <a:off x="685800" y="1143000"/>
            <a:ext cx="5484813" cy="3084513"/>
          </a:xfrm>
          <a:prstGeom prst="rect">
            <a:avLst/>
          </a:prstGeom>
        </p:spPr>
      </p:sp>
      <p:sp>
        <p:nvSpPr>
          <p:cNvPr id="585"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86"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05F5EA8-003C-4291-A294-1E442E3C12FC}" type="slidenum">
              <a:rPr lang="es-MX" sz="1200" b="0" strike="noStrike" spc="-1">
                <a:solidFill>
                  <a:srgbClr val="000000"/>
                </a:solidFill>
                <a:latin typeface="Times New Roman"/>
              </a:rPr>
              <a:t>41</a:t>
            </a:fld>
            <a:endParaRPr lang="es-CO" sz="1200" b="0" strike="noStrike" spc="-1">
              <a:latin typeface="Arial"/>
            </a:endParaRPr>
          </a:p>
        </p:txBody>
      </p:sp>
    </p:spTree>
    <p:extLst>
      <p:ext uri="{BB962C8B-B14F-4D97-AF65-F5344CB8AC3E}">
        <p14:creationId xmlns:p14="http://schemas.microsoft.com/office/powerpoint/2010/main" val="1630954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685800" y="1143000"/>
            <a:ext cx="5484813" cy="3084513"/>
          </a:xfrm>
          <a:prstGeom prst="rect">
            <a:avLst/>
          </a:prstGeom>
        </p:spPr>
      </p:sp>
      <p:sp>
        <p:nvSpPr>
          <p:cNvPr id="588"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89"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75ACB76-EE96-465A-BB04-24B0743B1217}" type="slidenum">
              <a:rPr lang="es-MX" sz="1200" b="0" strike="noStrike" spc="-1">
                <a:solidFill>
                  <a:srgbClr val="000000"/>
                </a:solidFill>
                <a:latin typeface="Times New Roman"/>
              </a:rPr>
              <a:t>42</a:t>
            </a:fld>
            <a:endParaRPr lang="es-CO" sz="1200" b="0" strike="noStrike" spc="-1">
              <a:latin typeface="Arial"/>
            </a:endParaRPr>
          </a:p>
        </p:txBody>
      </p:sp>
    </p:spTree>
    <p:extLst>
      <p:ext uri="{BB962C8B-B14F-4D97-AF65-F5344CB8AC3E}">
        <p14:creationId xmlns:p14="http://schemas.microsoft.com/office/powerpoint/2010/main" val="385620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PlaceHolder 1"/>
          <p:cNvSpPr>
            <a:spLocks noGrp="1" noRot="1" noChangeAspect="1"/>
          </p:cNvSpPr>
          <p:nvPr>
            <p:ph type="sldImg"/>
          </p:nvPr>
        </p:nvSpPr>
        <p:spPr>
          <a:xfrm>
            <a:off x="685800" y="1143000"/>
            <a:ext cx="5484813" cy="3084513"/>
          </a:xfrm>
          <a:prstGeom prst="rect">
            <a:avLst/>
          </a:prstGeom>
        </p:spPr>
      </p:sp>
      <p:sp>
        <p:nvSpPr>
          <p:cNvPr id="591"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92"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683F664-11B7-41B7-B1D3-2F0DFB7FB635}" type="slidenum">
              <a:rPr lang="es-MX" sz="1200" b="0" strike="noStrike" spc="-1">
                <a:solidFill>
                  <a:srgbClr val="000000"/>
                </a:solidFill>
                <a:latin typeface="Times New Roman"/>
              </a:rPr>
              <a:t>45</a:t>
            </a:fld>
            <a:endParaRPr lang="es-CO" sz="1200" b="0" strike="noStrike" spc="-1">
              <a:latin typeface="Arial"/>
            </a:endParaRPr>
          </a:p>
        </p:txBody>
      </p:sp>
    </p:spTree>
    <p:extLst>
      <p:ext uri="{BB962C8B-B14F-4D97-AF65-F5344CB8AC3E}">
        <p14:creationId xmlns:p14="http://schemas.microsoft.com/office/powerpoint/2010/main" val="168808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PlaceHolder 1"/>
          <p:cNvSpPr>
            <a:spLocks noGrp="1" noRot="1" noChangeAspect="1"/>
          </p:cNvSpPr>
          <p:nvPr>
            <p:ph type="sldImg"/>
          </p:nvPr>
        </p:nvSpPr>
        <p:spPr>
          <a:xfrm>
            <a:off x="685800" y="1143000"/>
            <a:ext cx="5484813" cy="3084513"/>
          </a:xfrm>
          <a:prstGeom prst="rect">
            <a:avLst/>
          </a:prstGeom>
        </p:spPr>
      </p:sp>
      <p:sp>
        <p:nvSpPr>
          <p:cNvPr id="594" name="PlaceHolder 2"/>
          <p:cNvSpPr>
            <a:spLocks noGrp="1"/>
          </p:cNvSpPr>
          <p:nvPr>
            <p:ph type="body"/>
          </p:nvPr>
        </p:nvSpPr>
        <p:spPr>
          <a:xfrm>
            <a:off x="685800" y="4400640"/>
            <a:ext cx="5484600" cy="3598560"/>
          </a:xfrm>
          <a:prstGeom prst="rect">
            <a:avLst/>
          </a:prstGeom>
        </p:spPr>
        <p:txBody>
          <a:bodyPr lIns="0" tIns="0" rIns="0" bIns="0">
            <a:noAutofit/>
          </a:bodyPr>
          <a:lstStyle/>
          <a:p>
            <a:pPr marL="216000" indent="-214920">
              <a:lnSpc>
                <a:spcPct val="100000"/>
              </a:lnSpc>
              <a:tabLst>
                <a:tab pos="0" algn="l"/>
              </a:tabLst>
            </a:pPr>
            <a:endParaRPr lang="es-CO" sz="2000" b="0" strike="noStrike" spc="-1">
              <a:latin typeface="Arial"/>
            </a:endParaRPr>
          </a:p>
          <a:p>
            <a:pPr marL="216000" indent="-214920">
              <a:lnSpc>
                <a:spcPct val="100000"/>
              </a:lnSpc>
              <a:tabLst>
                <a:tab pos="0" algn="l"/>
              </a:tabLst>
            </a:pPr>
            <a:endParaRPr lang="es-CO" sz="2000" b="0" strike="noStrike" spc="-1">
              <a:latin typeface="Arial"/>
            </a:endParaRPr>
          </a:p>
        </p:txBody>
      </p:sp>
      <p:sp>
        <p:nvSpPr>
          <p:cNvPr id="595"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AA699EF-14DF-4C1F-8876-6767E6D99AC9}" type="slidenum">
              <a:rPr lang="es-MX" sz="1200" b="0" strike="noStrike" spc="-1">
                <a:solidFill>
                  <a:srgbClr val="000000"/>
                </a:solidFill>
                <a:latin typeface="Times New Roman"/>
              </a:rPr>
              <a:t>47</a:t>
            </a:fld>
            <a:endParaRPr lang="es-CO" sz="1200" b="0" strike="noStrike" spc="-1">
              <a:latin typeface="Arial"/>
            </a:endParaRPr>
          </a:p>
        </p:txBody>
      </p:sp>
    </p:spTree>
    <p:extLst>
      <p:ext uri="{BB962C8B-B14F-4D97-AF65-F5344CB8AC3E}">
        <p14:creationId xmlns:p14="http://schemas.microsoft.com/office/powerpoint/2010/main" val="14584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PlaceHolder 1"/>
          <p:cNvSpPr>
            <a:spLocks noGrp="1" noRot="1" noChangeAspect="1"/>
          </p:cNvSpPr>
          <p:nvPr>
            <p:ph type="sldImg"/>
          </p:nvPr>
        </p:nvSpPr>
        <p:spPr>
          <a:xfrm>
            <a:off x="685800" y="1143000"/>
            <a:ext cx="5484813" cy="3084513"/>
          </a:xfrm>
          <a:prstGeom prst="rect">
            <a:avLst/>
          </a:prstGeom>
        </p:spPr>
      </p:sp>
      <p:sp>
        <p:nvSpPr>
          <p:cNvPr id="597"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98"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CE4A0EF-8601-4C9D-B57B-5BB24BB84DA5}" type="slidenum">
              <a:rPr lang="es-MX" sz="1200" b="0" strike="noStrike" spc="-1">
                <a:solidFill>
                  <a:srgbClr val="000000"/>
                </a:solidFill>
                <a:latin typeface="Times New Roman"/>
              </a:rPr>
              <a:t>52</a:t>
            </a:fld>
            <a:endParaRPr lang="es-CO" sz="1200" b="0" strike="noStrike" spc="-1">
              <a:latin typeface="Arial"/>
            </a:endParaRPr>
          </a:p>
        </p:txBody>
      </p:sp>
    </p:spTree>
    <p:extLst>
      <p:ext uri="{BB962C8B-B14F-4D97-AF65-F5344CB8AC3E}">
        <p14:creationId xmlns:p14="http://schemas.microsoft.com/office/powerpoint/2010/main" val="157406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01"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ACEED1F-167F-421A-B241-FFD7EBCF08FA}" type="slidenum">
              <a:rPr lang="es-CO" sz="1200" b="0" strike="noStrike" spc="-1">
                <a:solidFill>
                  <a:srgbClr val="000000"/>
                </a:solidFill>
                <a:latin typeface="+mn-lt"/>
                <a:ea typeface="+mn-ea"/>
              </a:rPr>
              <a:t>56</a:t>
            </a:fld>
            <a:endParaRPr lang="es-CO" sz="1200" b="0" strike="noStrike" spc="-1">
              <a:latin typeface="Arial"/>
            </a:endParaRPr>
          </a:p>
        </p:txBody>
      </p:sp>
    </p:spTree>
    <p:extLst>
      <p:ext uri="{BB962C8B-B14F-4D97-AF65-F5344CB8AC3E}">
        <p14:creationId xmlns:p14="http://schemas.microsoft.com/office/powerpoint/2010/main" val="2718370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PlaceHolder 1"/>
          <p:cNvSpPr>
            <a:spLocks noGrp="1" noRot="1" noChangeAspect="1"/>
          </p:cNvSpPr>
          <p:nvPr>
            <p:ph type="sldImg"/>
          </p:nvPr>
        </p:nvSpPr>
        <p:spPr>
          <a:xfrm>
            <a:off x="685800" y="1143000"/>
            <a:ext cx="5484813" cy="3084513"/>
          </a:xfrm>
          <a:prstGeom prst="rect">
            <a:avLst/>
          </a:prstGeom>
        </p:spPr>
      </p:sp>
      <p:sp>
        <p:nvSpPr>
          <p:cNvPr id="603"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04"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 pos="447120" algn="l"/>
                <a:tab pos="895680" algn="l"/>
                <a:tab pos="1346040" algn="l"/>
                <a:tab pos="1794600" algn="l"/>
                <a:tab pos="2243160" algn="l"/>
                <a:tab pos="2693520" algn="l"/>
                <a:tab pos="3142080" algn="l"/>
                <a:tab pos="3590640" algn="l"/>
                <a:tab pos="4041000" algn="l"/>
                <a:tab pos="4489560" algn="l"/>
                <a:tab pos="4939920" algn="l"/>
                <a:tab pos="5388480" algn="l"/>
                <a:tab pos="5837040" algn="l"/>
                <a:tab pos="6287400" algn="l"/>
                <a:tab pos="6735960" algn="l"/>
                <a:tab pos="7186320" algn="l"/>
                <a:tab pos="7634880" algn="l"/>
                <a:tab pos="8083440" algn="l"/>
                <a:tab pos="8533800" algn="l"/>
                <a:tab pos="8982360" algn="l"/>
              </a:tabLst>
            </a:pPr>
            <a:fld id="{C3B0F1AA-EEDB-4830-9632-187E89780FB9}" type="slidenum">
              <a:rPr lang="es-CO" sz="1200" b="0" strike="noStrike" spc="-1">
                <a:solidFill>
                  <a:srgbClr val="000000"/>
                </a:solidFill>
                <a:latin typeface="Arial"/>
                <a:ea typeface="Arial Unicode MS"/>
              </a:rPr>
              <a:t>59</a:t>
            </a:fld>
            <a:endParaRPr lang="es-CO" sz="1200" b="0" strike="noStrike" spc="-1">
              <a:latin typeface="Arial"/>
            </a:endParaRPr>
          </a:p>
        </p:txBody>
      </p:sp>
    </p:spTree>
    <p:extLst>
      <p:ext uri="{BB962C8B-B14F-4D97-AF65-F5344CB8AC3E}">
        <p14:creationId xmlns:p14="http://schemas.microsoft.com/office/powerpoint/2010/main" val="1132935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685800" y="1143000"/>
            <a:ext cx="5484813" cy="3084513"/>
          </a:xfrm>
          <a:prstGeom prst="rect">
            <a:avLst/>
          </a:prstGeom>
        </p:spPr>
      </p:sp>
      <p:sp>
        <p:nvSpPr>
          <p:cNvPr id="609"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10"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 pos="447120" algn="l"/>
                <a:tab pos="895680" algn="l"/>
                <a:tab pos="1346040" algn="l"/>
                <a:tab pos="1794600" algn="l"/>
                <a:tab pos="2243160" algn="l"/>
                <a:tab pos="2693520" algn="l"/>
                <a:tab pos="3142080" algn="l"/>
                <a:tab pos="3590640" algn="l"/>
                <a:tab pos="4041000" algn="l"/>
                <a:tab pos="4489560" algn="l"/>
                <a:tab pos="4939920" algn="l"/>
                <a:tab pos="5388480" algn="l"/>
                <a:tab pos="5837040" algn="l"/>
                <a:tab pos="6287400" algn="l"/>
                <a:tab pos="6735960" algn="l"/>
                <a:tab pos="7186320" algn="l"/>
                <a:tab pos="7634880" algn="l"/>
                <a:tab pos="8083440" algn="l"/>
                <a:tab pos="8533800" algn="l"/>
                <a:tab pos="8982360" algn="l"/>
              </a:tabLst>
            </a:pPr>
            <a:fld id="{96220E11-888D-4889-8662-D843DCF1E0CC}" type="slidenum">
              <a:rPr lang="es-CO" sz="1200" b="0" strike="noStrike" spc="-1">
                <a:solidFill>
                  <a:srgbClr val="000000"/>
                </a:solidFill>
                <a:latin typeface="Arial"/>
                <a:ea typeface="Arial Unicode MS"/>
              </a:rPr>
              <a:t>61</a:t>
            </a:fld>
            <a:endParaRPr lang="es-CO" sz="1200" b="0" strike="noStrike" spc="-1">
              <a:latin typeface="Arial"/>
            </a:endParaRPr>
          </a:p>
        </p:txBody>
      </p:sp>
    </p:spTree>
    <p:extLst>
      <p:ext uri="{BB962C8B-B14F-4D97-AF65-F5344CB8AC3E}">
        <p14:creationId xmlns:p14="http://schemas.microsoft.com/office/powerpoint/2010/main" val="160211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noRot="1" noChangeAspect="1"/>
          </p:cNvSpPr>
          <p:nvPr>
            <p:ph type="sldImg"/>
          </p:nvPr>
        </p:nvSpPr>
        <p:spPr>
          <a:xfrm>
            <a:off x="685800" y="1143000"/>
            <a:ext cx="5484813" cy="3084513"/>
          </a:xfrm>
          <a:prstGeom prst="rect">
            <a:avLst/>
          </a:prstGeom>
        </p:spPr>
      </p:sp>
      <p:sp>
        <p:nvSpPr>
          <p:cNvPr id="612"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13"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 pos="447120" algn="l"/>
                <a:tab pos="895680" algn="l"/>
                <a:tab pos="1346040" algn="l"/>
                <a:tab pos="1794600" algn="l"/>
                <a:tab pos="2243160" algn="l"/>
                <a:tab pos="2693520" algn="l"/>
                <a:tab pos="3142080" algn="l"/>
                <a:tab pos="3590640" algn="l"/>
                <a:tab pos="4041000" algn="l"/>
                <a:tab pos="4489560" algn="l"/>
                <a:tab pos="4939920" algn="l"/>
                <a:tab pos="5388480" algn="l"/>
                <a:tab pos="5837040" algn="l"/>
                <a:tab pos="6287400" algn="l"/>
                <a:tab pos="6735960" algn="l"/>
                <a:tab pos="7186320" algn="l"/>
                <a:tab pos="7634880" algn="l"/>
                <a:tab pos="8083440" algn="l"/>
                <a:tab pos="8533800" algn="l"/>
                <a:tab pos="8982360" algn="l"/>
              </a:tabLst>
            </a:pPr>
            <a:fld id="{38FFDE66-9B6D-491A-B8A7-54CDD92FAE88}" type="slidenum">
              <a:rPr lang="es-CO" sz="1200" b="0" strike="noStrike" spc="-1">
                <a:solidFill>
                  <a:srgbClr val="000000"/>
                </a:solidFill>
                <a:latin typeface="Arial"/>
                <a:ea typeface="Arial Unicode MS"/>
              </a:rPr>
              <a:t>62</a:t>
            </a:fld>
            <a:endParaRPr lang="es-CO" sz="1200" b="0" strike="noStrike" spc="-1">
              <a:latin typeface="Arial"/>
            </a:endParaRPr>
          </a:p>
        </p:txBody>
      </p:sp>
    </p:spTree>
    <p:extLst>
      <p:ext uri="{BB962C8B-B14F-4D97-AF65-F5344CB8AC3E}">
        <p14:creationId xmlns:p14="http://schemas.microsoft.com/office/powerpoint/2010/main" val="23621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PlaceHolder 1"/>
          <p:cNvSpPr>
            <a:spLocks noGrp="1" noRot="1" noChangeAspect="1"/>
          </p:cNvSpPr>
          <p:nvPr>
            <p:ph type="sldImg"/>
          </p:nvPr>
        </p:nvSpPr>
        <p:spPr>
          <a:xfrm>
            <a:off x="685800" y="1143000"/>
            <a:ext cx="5484813" cy="3084513"/>
          </a:xfrm>
          <a:prstGeom prst="rect">
            <a:avLst/>
          </a:prstGeom>
        </p:spPr>
      </p:sp>
      <p:sp>
        <p:nvSpPr>
          <p:cNvPr id="558" name="PlaceHolder 2"/>
          <p:cNvSpPr>
            <a:spLocks noGrp="1"/>
          </p:cNvSpPr>
          <p:nvPr>
            <p:ph type="body"/>
          </p:nvPr>
        </p:nvSpPr>
        <p:spPr>
          <a:xfrm>
            <a:off x="685800" y="4400640"/>
            <a:ext cx="5484600" cy="3598560"/>
          </a:xfrm>
          <a:prstGeom prst="rect">
            <a:avLst/>
          </a:prstGeom>
        </p:spPr>
        <p:txBody>
          <a:bodyPr lIns="0" tIns="0" rIns="0" bIns="0">
            <a:normAutofit/>
          </a:bodyPr>
          <a:lstStyle/>
          <a:p>
            <a:endParaRPr lang="es-CO" sz="2000" b="0" strike="noStrike" spc="-1">
              <a:latin typeface="Arial"/>
            </a:endParaRPr>
          </a:p>
        </p:txBody>
      </p:sp>
      <p:sp>
        <p:nvSpPr>
          <p:cNvPr id="559"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88FEFD9-62FA-4E47-A30A-16E52FCB7B7E}" type="slidenum">
              <a:rPr lang="es-CO" sz="1200" b="0" strike="noStrike" spc="-1">
                <a:solidFill>
                  <a:srgbClr val="000000"/>
                </a:solidFill>
                <a:latin typeface="+mn-lt"/>
                <a:ea typeface="+mn-ea"/>
              </a:rPr>
              <a:t>14</a:t>
            </a:fld>
            <a:endParaRPr lang="es-CO" sz="1200" b="0" strike="noStrike" spc="-1">
              <a:latin typeface="Arial"/>
            </a:endParaRPr>
          </a:p>
        </p:txBody>
      </p:sp>
    </p:spTree>
    <p:extLst>
      <p:ext uri="{BB962C8B-B14F-4D97-AF65-F5344CB8AC3E}">
        <p14:creationId xmlns:p14="http://schemas.microsoft.com/office/powerpoint/2010/main" val="276857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685800" y="1143000"/>
            <a:ext cx="5484813" cy="3084513"/>
          </a:xfrm>
          <a:prstGeom prst="rect">
            <a:avLst/>
          </a:prstGeom>
        </p:spPr>
      </p:sp>
      <p:sp>
        <p:nvSpPr>
          <p:cNvPr id="615"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16"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A0E7015-5123-475C-8D67-0CEC1E5E0130}" type="slidenum">
              <a:rPr lang="es-MX" sz="1200" b="0" strike="noStrike" spc="-1">
                <a:solidFill>
                  <a:srgbClr val="000000"/>
                </a:solidFill>
                <a:latin typeface="Times New Roman"/>
              </a:rPr>
              <a:t>64</a:t>
            </a:fld>
            <a:endParaRPr lang="es-CO" sz="1200" b="0" strike="noStrike" spc="-1">
              <a:latin typeface="Arial"/>
            </a:endParaRPr>
          </a:p>
        </p:txBody>
      </p:sp>
    </p:spTree>
    <p:extLst>
      <p:ext uri="{BB962C8B-B14F-4D97-AF65-F5344CB8AC3E}">
        <p14:creationId xmlns:p14="http://schemas.microsoft.com/office/powerpoint/2010/main" val="232469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noRot="1" noChangeAspect="1"/>
          </p:cNvSpPr>
          <p:nvPr>
            <p:ph type="sldImg"/>
          </p:nvPr>
        </p:nvSpPr>
        <p:spPr>
          <a:xfrm>
            <a:off x="685800" y="1143000"/>
            <a:ext cx="5484600" cy="3084480"/>
          </a:xfrm>
          <a:prstGeom prst="rect">
            <a:avLst/>
          </a:prstGeom>
        </p:spPr>
      </p:sp>
      <p:sp>
        <p:nvSpPr>
          <p:cNvPr id="618"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19"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40D36DC-19AF-453D-84DA-0500380BD9CE}" type="slidenum">
              <a:rPr lang="es-MX" sz="1200" b="0" strike="noStrike" spc="-1">
                <a:solidFill>
                  <a:srgbClr val="000000"/>
                </a:solidFill>
                <a:latin typeface="Times New Roman"/>
              </a:rPr>
              <a:t>65</a:t>
            </a:fld>
            <a:endParaRPr lang="es-CO" sz="1200" b="0" strike="noStrike" spc="-1">
              <a:latin typeface="Arial"/>
            </a:endParaRPr>
          </a:p>
        </p:txBody>
      </p:sp>
    </p:spTree>
    <p:extLst>
      <p:ext uri="{BB962C8B-B14F-4D97-AF65-F5344CB8AC3E}">
        <p14:creationId xmlns:p14="http://schemas.microsoft.com/office/powerpoint/2010/main" val="322156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685800" y="1143000"/>
            <a:ext cx="5484600" cy="3084480"/>
          </a:xfrm>
          <a:prstGeom prst="rect">
            <a:avLst/>
          </a:prstGeom>
        </p:spPr>
      </p:sp>
      <p:sp>
        <p:nvSpPr>
          <p:cNvPr id="621"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22"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1974364-6A1A-4213-A294-1D7418AA7CE9}" type="slidenum">
              <a:rPr lang="es-MX" sz="1200" b="0" strike="noStrike" spc="-1">
                <a:solidFill>
                  <a:srgbClr val="000000"/>
                </a:solidFill>
                <a:latin typeface="Times New Roman"/>
              </a:rPr>
              <a:t>66</a:t>
            </a:fld>
            <a:endParaRPr lang="es-CO" sz="1200" b="0" strike="noStrike" spc="-1">
              <a:latin typeface="Arial"/>
            </a:endParaRPr>
          </a:p>
        </p:txBody>
      </p:sp>
    </p:spTree>
    <p:extLst>
      <p:ext uri="{BB962C8B-B14F-4D97-AF65-F5344CB8AC3E}">
        <p14:creationId xmlns:p14="http://schemas.microsoft.com/office/powerpoint/2010/main" val="3750897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4813" cy="3084513"/>
          </a:xfrm>
          <a:prstGeom prst="rect">
            <a:avLst/>
          </a:prstGeom>
        </p:spPr>
      </p:sp>
      <p:sp>
        <p:nvSpPr>
          <p:cNvPr id="624"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25"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73529C-7FAA-42C1-90B0-76C363A8C559}" type="slidenum">
              <a:rPr lang="es-MX" sz="1200" b="0" strike="noStrike" spc="-1">
                <a:solidFill>
                  <a:srgbClr val="000000"/>
                </a:solidFill>
                <a:latin typeface="Times New Roman"/>
              </a:rPr>
              <a:t>67</a:t>
            </a:fld>
            <a:endParaRPr lang="es-CO" sz="1200" b="0" strike="noStrike" spc="-1">
              <a:latin typeface="Arial"/>
            </a:endParaRPr>
          </a:p>
        </p:txBody>
      </p:sp>
    </p:spTree>
    <p:extLst>
      <p:ext uri="{BB962C8B-B14F-4D97-AF65-F5344CB8AC3E}">
        <p14:creationId xmlns:p14="http://schemas.microsoft.com/office/powerpoint/2010/main" val="192487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4813" cy="3084513"/>
          </a:xfrm>
          <a:prstGeom prst="rect">
            <a:avLst/>
          </a:prstGeom>
        </p:spPr>
      </p:sp>
      <p:sp>
        <p:nvSpPr>
          <p:cNvPr id="627"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628"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6981BC3-6F44-4260-B080-C1BEB6B64127}" type="slidenum">
              <a:rPr lang="es-MX" sz="1200" b="0" strike="noStrike" spc="-1">
                <a:solidFill>
                  <a:srgbClr val="000000"/>
                </a:solidFill>
                <a:latin typeface="Times New Roman"/>
              </a:rPr>
              <a:t>68</a:t>
            </a:fld>
            <a:endParaRPr lang="es-CO" sz="1200" b="0" strike="noStrike" spc="-1">
              <a:latin typeface="Arial"/>
            </a:endParaRPr>
          </a:p>
        </p:txBody>
      </p:sp>
    </p:spTree>
    <p:extLst>
      <p:ext uri="{BB962C8B-B14F-4D97-AF65-F5344CB8AC3E}">
        <p14:creationId xmlns:p14="http://schemas.microsoft.com/office/powerpoint/2010/main" val="370998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685800" y="1143000"/>
            <a:ext cx="5484813" cy="3084513"/>
          </a:xfrm>
          <a:prstGeom prst="rect">
            <a:avLst/>
          </a:prstGeom>
        </p:spPr>
      </p:sp>
      <p:sp>
        <p:nvSpPr>
          <p:cNvPr id="561" name="PlaceHolder 2"/>
          <p:cNvSpPr>
            <a:spLocks noGrp="1"/>
          </p:cNvSpPr>
          <p:nvPr>
            <p:ph type="body"/>
          </p:nvPr>
        </p:nvSpPr>
        <p:spPr>
          <a:xfrm>
            <a:off x="685800" y="4400640"/>
            <a:ext cx="5484600" cy="3598560"/>
          </a:xfrm>
          <a:prstGeom prst="rect">
            <a:avLst/>
          </a:prstGeom>
        </p:spPr>
        <p:txBody>
          <a:bodyPr lIns="0" tIns="0" rIns="0" bIns="0">
            <a:noAutofit/>
          </a:bodyPr>
          <a:lstStyle/>
          <a:p>
            <a:pPr marL="216000" indent="-214920">
              <a:lnSpc>
                <a:spcPct val="100000"/>
              </a:lnSpc>
              <a:tabLst>
                <a:tab pos="0" algn="l"/>
              </a:tabLst>
            </a:pPr>
            <a:endParaRPr lang="es-CO" sz="2000" b="0" strike="noStrike" spc="-1">
              <a:latin typeface="Arial"/>
            </a:endParaRPr>
          </a:p>
          <a:p>
            <a:pPr marL="216000" indent="-214920">
              <a:lnSpc>
                <a:spcPct val="100000"/>
              </a:lnSpc>
              <a:tabLst>
                <a:tab pos="0" algn="l"/>
              </a:tabLst>
            </a:pPr>
            <a:endParaRPr lang="es-CO" sz="2000" b="0" strike="noStrike" spc="-1">
              <a:latin typeface="Arial"/>
            </a:endParaRPr>
          </a:p>
        </p:txBody>
      </p:sp>
      <p:sp>
        <p:nvSpPr>
          <p:cNvPr id="562"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8079FC1-ECBA-4600-92F6-852FD06FDABC}" type="slidenum">
              <a:rPr lang="es-MX" sz="1200" b="0" strike="noStrike" spc="-1">
                <a:solidFill>
                  <a:srgbClr val="000000"/>
                </a:solidFill>
                <a:latin typeface="Times New Roman"/>
              </a:rPr>
              <a:t>16</a:t>
            </a:fld>
            <a:endParaRPr lang="es-CO" sz="1200" b="0" strike="noStrike" spc="-1">
              <a:latin typeface="Arial"/>
            </a:endParaRPr>
          </a:p>
        </p:txBody>
      </p:sp>
    </p:spTree>
    <p:extLst>
      <p:ext uri="{BB962C8B-B14F-4D97-AF65-F5344CB8AC3E}">
        <p14:creationId xmlns:p14="http://schemas.microsoft.com/office/powerpoint/2010/main" val="73317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PlaceHolder 1"/>
          <p:cNvSpPr>
            <a:spLocks noGrp="1" noRot="1" noChangeAspect="1"/>
          </p:cNvSpPr>
          <p:nvPr>
            <p:ph type="sldImg"/>
          </p:nvPr>
        </p:nvSpPr>
        <p:spPr>
          <a:xfrm>
            <a:off x="685800" y="1143000"/>
            <a:ext cx="5484813" cy="3084513"/>
          </a:xfrm>
          <a:prstGeom prst="rect">
            <a:avLst/>
          </a:prstGeom>
        </p:spPr>
      </p:sp>
      <p:sp>
        <p:nvSpPr>
          <p:cNvPr id="564"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65"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56F1990-48F2-4892-81BE-9C814F97E0FC}" type="slidenum">
              <a:rPr lang="es-MX" sz="1200" b="0" strike="noStrike" spc="-1">
                <a:solidFill>
                  <a:srgbClr val="000000"/>
                </a:solidFill>
                <a:latin typeface="Times New Roman"/>
              </a:rPr>
              <a:t>17</a:t>
            </a:fld>
            <a:endParaRPr lang="es-CO" sz="1200" b="0" strike="noStrike" spc="-1">
              <a:latin typeface="Arial"/>
            </a:endParaRPr>
          </a:p>
        </p:txBody>
      </p:sp>
    </p:spTree>
    <p:extLst>
      <p:ext uri="{BB962C8B-B14F-4D97-AF65-F5344CB8AC3E}">
        <p14:creationId xmlns:p14="http://schemas.microsoft.com/office/powerpoint/2010/main" val="46060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noRot="1" noChangeAspect="1"/>
          </p:cNvSpPr>
          <p:nvPr>
            <p:ph type="sldImg"/>
          </p:nvPr>
        </p:nvSpPr>
        <p:spPr>
          <a:xfrm>
            <a:off x="685800" y="1143000"/>
            <a:ext cx="5484813" cy="3084513"/>
          </a:xfrm>
          <a:prstGeom prst="rect">
            <a:avLst/>
          </a:prstGeom>
        </p:spPr>
      </p:sp>
      <p:sp>
        <p:nvSpPr>
          <p:cNvPr id="567"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68"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A6F2C56-5B23-47E6-A5A9-BFF56E9CB780}" type="slidenum">
              <a:rPr lang="es-MX" sz="1200" b="0" strike="noStrike" spc="-1">
                <a:solidFill>
                  <a:srgbClr val="000000"/>
                </a:solidFill>
                <a:latin typeface="Times New Roman"/>
              </a:rPr>
              <a:t>18</a:t>
            </a:fld>
            <a:endParaRPr lang="es-CO" sz="1200" b="0" strike="noStrike" spc="-1">
              <a:latin typeface="Arial"/>
            </a:endParaRPr>
          </a:p>
        </p:txBody>
      </p:sp>
    </p:spTree>
    <p:extLst>
      <p:ext uri="{BB962C8B-B14F-4D97-AF65-F5344CB8AC3E}">
        <p14:creationId xmlns:p14="http://schemas.microsoft.com/office/powerpoint/2010/main" val="278340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noRot="1" noChangeAspect="1"/>
          </p:cNvSpPr>
          <p:nvPr>
            <p:ph type="sldImg"/>
          </p:nvPr>
        </p:nvSpPr>
        <p:spPr>
          <a:xfrm>
            <a:off x="685800" y="1143000"/>
            <a:ext cx="5484813" cy="3084513"/>
          </a:xfrm>
          <a:prstGeom prst="rect">
            <a:avLst/>
          </a:prstGeom>
        </p:spPr>
      </p:sp>
      <p:sp>
        <p:nvSpPr>
          <p:cNvPr id="570" name="PlaceHolder 2"/>
          <p:cNvSpPr>
            <a:spLocks noGrp="1"/>
          </p:cNvSpPr>
          <p:nvPr>
            <p:ph type="body"/>
          </p:nvPr>
        </p:nvSpPr>
        <p:spPr>
          <a:xfrm>
            <a:off x="685800" y="4400640"/>
            <a:ext cx="5484600" cy="3598560"/>
          </a:xfrm>
          <a:prstGeom prst="rect">
            <a:avLst/>
          </a:prstGeom>
        </p:spPr>
        <p:txBody>
          <a:bodyPr lIns="0" tIns="0" rIns="0" bIns="0">
            <a:normAutofit/>
          </a:bodyPr>
          <a:lstStyle/>
          <a:p>
            <a:endParaRPr lang="es-CO" sz="2000" b="0" strike="noStrike" spc="-1">
              <a:latin typeface="Arial"/>
            </a:endParaRPr>
          </a:p>
        </p:txBody>
      </p:sp>
      <p:sp>
        <p:nvSpPr>
          <p:cNvPr id="571"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E354F4C-9F6A-47A2-B64D-B66537501C0F}" type="slidenum">
              <a:rPr lang="es-CO" sz="1200" b="0" strike="noStrike" spc="-1">
                <a:solidFill>
                  <a:srgbClr val="000000"/>
                </a:solidFill>
                <a:latin typeface="+mn-lt"/>
                <a:ea typeface="+mn-ea"/>
              </a:rPr>
              <a:t>20</a:t>
            </a:fld>
            <a:endParaRPr lang="es-CO" sz="1200" b="0" strike="noStrike" spc="-1">
              <a:latin typeface="Arial"/>
            </a:endParaRPr>
          </a:p>
        </p:txBody>
      </p:sp>
    </p:spTree>
    <p:extLst>
      <p:ext uri="{BB962C8B-B14F-4D97-AF65-F5344CB8AC3E}">
        <p14:creationId xmlns:p14="http://schemas.microsoft.com/office/powerpoint/2010/main" val="98751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PlaceHolder 1"/>
          <p:cNvSpPr>
            <a:spLocks noGrp="1" noRot="1" noChangeAspect="1"/>
          </p:cNvSpPr>
          <p:nvPr>
            <p:ph type="sldImg"/>
          </p:nvPr>
        </p:nvSpPr>
        <p:spPr>
          <a:xfrm>
            <a:off x="685800" y="1143000"/>
            <a:ext cx="5484813" cy="3084513"/>
          </a:xfrm>
          <a:prstGeom prst="rect">
            <a:avLst/>
          </a:prstGeom>
        </p:spPr>
      </p:sp>
      <p:sp>
        <p:nvSpPr>
          <p:cNvPr id="573"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74"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F59434A-59F2-4D64-8A70-D129B0ED29BA}" type="slidenum">
              <a:rPr lang="es-CO" sz="1200" b="0" strike="noStrike" spc="-1">
                <a:solidFill>
                  <a:srgbClr val="000000"/>
                </a:solidFill>
                <a:latin typeface="+mn-lt"/>
                <a:ea typeface="+mn-ea"/>
              </a:rPr>
              <a:t>21</a:t>
            </a:fld>
            <a:endParaRPr lang="es-CO" sz="1200" b="0" strike="noStrike" spc="-1">
              <a:latin typeface="Arial"/>
            </a:endParaRPr>
          </a:p>
        </p:txBody>
      </p:sp>
    </p:spTree>
    <p:extLst>
      <p:ext uri="{BB962C8B-B14F-4D97-AF65-F5344CB8AC3E}">
        <p14:creationId xmlns:p14="http://schemas.microsoft.com/office/powerpoint/2010/main" val="193731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4813" cy="3084513"/>
          </a:xfrm>
          <a:prstGeom prst="rect">
            <a:avLst/>
          </a:prstGeom>
        </p:spPr>
      </p:sp>
      <p:sp>
        <p:nvSpPr>
          <p:cNvPr id="576"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77"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0AAC643-514C-4D31-B9D2-7A5304C3B50E}" type="slidenum">
              <a:rPr lang="es-MX" sz="1200" b="0" strike="noStrike" spc="-1">
                <a:solidFill>
                  <a:srgbClr val="000000"/>
                </a:solidFill>
                <a:latin typeface="Times New Roman"/>
              </a:rPr>
              <a:t>35</a:t>
            </a:fld>
            <a:endParaRPr lang="es-CO" sz="1200" b="0" strike="noStrike" spc="-1">
              <a:latin typeface="Arial"/>
            </a:endParaRPr>
          </a:p>
        </p:txBody>
      </p:sp>
    </p:spTree>
    <p:extLst>
      <p:ext uri="{BB962C8B-B14F-4D97-AF65-F5344CB8AC3E}">
        <p14:creationId xmlns:p14="http://schemas.microsoft.com/office/powerpoint/2010/main" val="195911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PlaceHolder 1"/>
          <p:cNvSpPr>
            <a:spLocks noGrp="1" noRot="1" noChangeAspect="1"/>
          </p:cNvSpPr>
          <p:nvPr>
            <p:ph type="sldImg"/>
          </p:nvPr>
        </p:nvSpPr>
        <p:spPr>
          <a:xfrm>
            <a:off x="685800" y="1143000"/>
            <a:ext cx="5484813" cy="3084513"/>
          </a:xfrm>
          <a:prstGeom prst="rect">
            <a:avLst/>
          </a:prstGeom>
        </p:spPr>
      </p:sp>
      <p:sp>
        <p:nvSpPr>
          <p:cNvPr id="579" name="PlaceHolder 2"/>
          <p:cNvSpPr>
            <a:spLocks noGrp="1"/>
          </p:cNvSpPr>
          <p:nvPr>
            <p:ph type="body"/>
          </p:nvPr>
        </p:nvSpPr>
        <p:spPr>
          <a:xfrm>
            <a:off x="685800" y="4400640"/>
            <a:ext cx="5484600" cy="3598560"/>
          </a:xfrm>
          <a:prstGeom prst="rect">
            <a:avLst/>
          </a:prstGeom>
        </p:spPr>
        <p:txBody>
          <a:bodyPr lIns="0" tIns="0" rIns="0" bIns="0">
            <a:noAutofit/>
          </a:bodyPr>
          <a:lstStyle/>
          <a:p>
            <a:endParaRPr lang="es-CO" sz="2000" b="0" strike="noStrike" spc="-1">
              <a:latin typeface="Arial"/>
            </a:endParaRPr>
          </a:p>
        </p:txBody>
      </p:sp>
      <p:sp>
        <p:nvSpPr>
          <p:cNvPr id="580" name="CustomShape 3"/>
          <p:cNvSpPr/>
          <p:nvPr/>
        </p:nvSpPr>
        <p:spPr>
          <a:xfrm>
            <a:off x="3884760" y="8685360"/>
            <a:ext cx="2970000" cy="45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8BF2CB6-9822-4AC0-9423-09CB2064229C}" type="slidenum">
              <a:rPr lang="es-MX" sz="1200" b="0" strike="noStrike" spc="-1">
                <a:solidFill>
                  <a:srgbClr val="000000"/>
                </a:solidFill>
                <a:latin typeface="Times New Roman"/>
              </a:rPr>
              <a:t>39</a:t>
            </a:fld>
            <a:endParaRPr lang="es-CO" sz="1200" b="0" strike="noStrike" spc="-1">
              <a:latin typeface="Arial"/>
            </a:endParaRPr>
          </a:p>
        </p:txBody>
      </p:sp>
    </p:spTree>
    <p:extLst>
      <p:ext uri="{BB962C8B-B14F-4D97-AF65-F5344CB8AC3E}">
        <p14:creationId xmlns:p14="http://schemas.microsoft.com/office/powerpoint/2010/main" val="34400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2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3200" b="0" strike="noStrike" spc="-1">
              <a:latin typeface="Arial"/>
            </a:endParaRPr>
          </a:p>
        </p:txBody>
      </p:sp>
      <p:sp>
        <p:nvSpPr>
          <p:cNvPr id="2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2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2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3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
        <p:nvSpPr>
          <p:cNvPr id="3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33"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3200" b="0" strike="noStrike" spc="-1">
              <a:latin typeface="Arial"/>
            </a:endParaRPr>
          </a:p>
        </p:txBody>
      </p:sp>
      <p:sp>
        <p:nvSpPr>
          <p:cNvPr id="34"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3200" b="0" strike="noStrike" spc="-1">
              <a:latin typeface="Arial"/>
            </a:endParaRPr>
          </a:p>
        </p:txBody>
      </p:sp>
      <p:sp>
        <p:nvSpPr>
          <p:cNvPr id="35"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3200" b="0" strike="noStrike" spc="-1">
              <a:latin typeface="Arial"/>
            </a:endParaRPr>
          </a:p>
        </p:txBody>
      </p:sp>
      <p:sp>
        <p:nvSpPr>
          <p:cNvPr id="36"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3200" b="0" strike="noStrike" spc="-1">
              <a:latin typeface="Arial"/>
            </a:endParaRPr>
          </a:p>
        </p:txBody>
      </p:sp>
      <p:sp>
        <p:nvSpPr>
          <p:cNvPr id="37"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3200" b="0" strike="noStrike" spc="-1">
              <a:latin typeface="Arial"/>
            </a:endParaRPr>
          </a:p>
        </p:txBody>
      </p:sp>
      <p:sp>
        <p:nvSpPr>
          <p:cNvPr id="38"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43"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45"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4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48"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5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53"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
        <p:nvSpPr>
          <p:cNvPr id="54"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4"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5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5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58"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6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6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62"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64"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3200" b="0" strike="noStrike" spc="-1">
              <a:latin typeface="Arial"/>
            </a:endParaRPr>
          </a:p>
        </p:txBody>
      </p:sp>
      <p:sp>
        <p:nvSpPr>
          <p:cNvPr id="65"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6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6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69"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
        <p:nvSpPr>
          <p:cNvPr id="70"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72"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3200" b="0" strike="noStrike" spc="-1">
              <a:latin typeface="Arial"/>
            </a:endParaRPr>
          </a:p>
        </p:txBody>
      </p:sp>
      <p:sp>
        <p:nvSpPr>
          <p:cNvPr id="73"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3200" b="0" strike="noStrike" spc="-1">
              <a:latin typeface="Arial"/>
            </a:endParaRPr>
          </a:p>
        </p:txBody>
      </p:sp>
      <p:sp>
        <p:nvSpPr>
          <p:cNvPr id="74"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3200" b="0" strike="noStrike" spc="-1">
              <a:latin typeface="Arial"/>
            </a:endParaRPr>
          </a:p>
        </p:txBody>
      </p:sp>
      <p:sp>
        <p:nvSpPr>
          <p:cNvPr id="75"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3200" b="0" strike="noStrike" spc="-1">
              <a:latin typeface="Arial"/>
            </a:endParaRPr>
          </a:p>
        </p:txBody>
      </p:sp>
      <p:sp>
        <p:nvSpPr>
          <p:cNvPr id="76"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3200" b="0" strike="noStrike" spc="-1">
              <a:latin typeface="Arial"/>
            </a:endParaRPr>
          </a:p>
        </p:txBody>
      </p:sp>
      <p:sp>
        <p:nvSpPr>
          <p:cNvPr id="77"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8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8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8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8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9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9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
        <p:nvSpPr>
          <p:cNvPr id="9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9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9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9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9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0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0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0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3200" b="0" strike="noStrike" spc="-1">
              <a:latin typeface="Arial"/>
            </a:endParaRPr>
          </a:p>
        </p:txBody>
      </p:sp>
      <p:sp>
        <p:nvSpPr>
          <p:cNvPr id="10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0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0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0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
        <p:nvSpPr>
          <p:cNvPr id="10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11"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3200" b="0" strike="noStrike" spc="-1">
              <a:latin typeface="Arial"/>
            </a:endParaRPr>
          </a:p>
        </p:txBody>
      </p:sp>
      <p:sp>
        <p:nvSpPr>
          <p:cNvPr id="112"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3200" b="0" strike="noStrike" spc="-1">
              <a:latin typeface="Arial"/>
            </a:endParaRPr>
          </a:p>
        </p:txBody>
      </p:sp>
      <p:sp>
        <p:nvSpPr>
          <p:cNvPr id="113"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3200" b="0" strike="noStrike" spc="-1">
              <a:latin typeface="Arial"/>
            </a:endParaRPr>
          </a:p>
        </p:txBody>
      </p:sp>
      <p:sp>
        <p:nvSpPr>
          <p:cNvPr id="114"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3200" b="0" strike="noStrike" spc="-1">
              <a:latin typeface="Arial"/>
            </a:endParaRPr>
          </a:p>
        </p:txBody>
      </p:sp>
      <p:sp>
        <p:nvSpPr>
          <p:cNvPr id="115"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3200" b="0" strike="noStrike" spc="-1">
              <a:latin typeface="Arial"/>
            </a:endParaRPr>
          </a:p>
        </p:txBody>
      </p:sp>
      <p:sp>
        <p:nvSpPr>
          <p:cNvPr id="116"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21"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2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2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12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3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3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
        <p:nvSpPr>
          <p:cNvPr id="13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3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13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3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3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3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4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4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3200" b="0" strike="noStrike" spc="-1">
              <a:latin typeface="Arial"/>
            </a:endParaRPr>
          </a:p>
        </p:txBody>
      </p:sp>
      <p:sp>
        <p:nvSpPr>
          <p:cNvPr id="14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4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4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4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
        <p:nvSpPr>
          <p:cNvPr id="14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5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3200" b="0" strike="noStrike" spc="-1">
              <a:latin typeface="Arial"/>
            </a:endParaRPr>
          </a:p>
        </p:txBody>
      </p:sp>
      <p:sp>
        <p:nvSpPr>
          <p:cNvPr id="15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3200" b="0" strike="noStrike" spc="-1">
              <a:latin typeface="Arial"/>
            </a:endParaRPr>
          </a:p>
        </p:txBody>
      </p:sp>
      <p:sp>
        <p:nvSpPr>
          <p:cNvPr id="15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3200" b="0" strike="noStrike" spc="-1">
              <a:latin typeface="Arial"/>
            </a:endParaRPr>
          </a:p>
        </p:txBody>
      </p:sp>
      <p:sp>
        <p:nvSpPr>
          <p:cNvPr id="15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3200" b="0" strike="noStrike" spc="-1">
              <a:latin typeface="Arial"/>
            </a:endParaRPr>
          </a:p>
        </p:txBody>
      </p:sp>
      <p:sp>
        <p:nvSpPr>
          <p:cNvPr id="15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3200" b="0" strike="noStrike" spc="-1">
              <a:latin typeface="Arial"/>
            </a:endParaRPr>
          </a:p>
        </p:txBody>
      </p:sp>
      <p:sp>
        <p:nvSpPr>
          <p:cNvPr id="15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60"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62"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6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16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6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7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
        <p:nvSpPr>
          <p:cNvPr id="17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7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17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75"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7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7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79"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81"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s-CO" sz="3200" b="0" strike="noStrike" spc="-1">
              <a:latin typeface="Arial"/>
            </a:endParaRPr>
          </a:p>
        </p:txBody>
      </p:sp>
      <p:sp>
        <p:nvSpPr>
          <p:cNvPr id="182"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8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8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8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
        <p:nvSpPr>
          <p:cNvPr id="187"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s-CO"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89"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s-CO" sz="3200" b="0" strike="noStrike" spc="-1">
              <a:latin typeface="Arial"/>
            </a:endParaRPr>
          </a:p>
        </p:txBody>
      </p:sp>
      <p:sp>
        <p:nvSpPr>
          <p:cNvPr id="190"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s-CO" sz="3200" b="0" strike="noStrike" spc="-1">
              <a:latin typeface="Arial"/>
            </a:endParaRPr>
          </a:p>
        </p:txBody>
      </p:sp>
      <p:sp>
        <p:nvSpPr>
          <p:cNvPr id="191"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s-CO" sz="3200" b="0" strike="noStrike" spc="-1">
              <a:latin typeface="Arial"/>
            </a:endParaRPr>
          </a:p>
        </p:txBody>
      </p:sp>
      <p:sp>
        <p:nvSpPr>
          <p:cNvPr id="192"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s-CO" sz="3200" b="0" strike="noStrike" spc="-1">
              <a:latin typeface="Arial"/>
            </a:endParaRPr>
          </a:p>
        </p:txBody>
      </p:sp>
      <p:sp>
        <p:nvSpPr>
          <p:cNvPr id="193"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s-CO" sz="3200" b="0" strike="noStrike" spc="-1">
              <a:latin typeface="Arial"/>
            </a:endParaRPr>
          </a:p>
        </p:txBody>
      </p:sp>
      <p:sp>
        <p:nvSpPr>
          <p:cNvPr id="194"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s-CO" sz="3200" b="0" strike="noStrike" spc="-1">
              <a:latin typeface="Arial"/>
            </a:endParaRPr>
          </a:p>
        </p:txBody>
      </p:sp>
      <p:sp>
        <p:nvSpPr>
          <p:cNvPr id="1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1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s-CO" sz="3200" b="0" strike="noStrike" spc="-1">
              <a:latin typeface="Arial"/>
            </a:endParaRPr>
          </a:p>
        </p:txBody>
      </p:sp>
      <p:sp>
        <p:nvSpPr>
          <p:cNvPr id="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1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s-CO" sz="4400" b="0" strike="noStrike" spc="-1">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s-CO" sz="3200" b="0" strike="noStrike" spc="-1">
              <a:latin typeface="Arial"/>
            </a:endParaRPr>
          </a:p>
        </p:txBody>
      </p:sp>
      <p:sp>
        <p:nvSpPr>
          <p:cNvPr id="2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s-CO" sz="3200" b="0" strike="noStrike" spc="-1">
              <a:latin typeface="Arial"/>
            </a:endParaRPr>
          </a:p>
        </p:txBody>
      </p:sp>
      <p:sp>
        <p:nvSpPr>
          <p:cNvPr id="2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s-CO"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Imagen 1" descr="portada-gobierno.png"/>
          <p:cNvPicPr/>
          <p:nvPr/>
        </p:nvPicPr>
        <p:blipFill>
          <a:blip r:embed="rId14"/>
          <a:stretch/>
        </p:blipFill>
        <p:spPr>
          <a:xfrm>
            <a:off x="0" y="0"/>
            <a:ext cx="9142200" cy="5141880"/>
          </a:xfrm>
          <a:prstGeom prst="rect">
            <a:avLst/>
          </a:prstGeom>
          <a:ln w="0">
            <a:noFill/>
          </a:ln>
        </p:spPr>
      </p:pic>
      <p:sp>
        <p:nvSpPr>
          <p:cNvPr id="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CO" sz="4400" b="0" strike="noStrike" spc="-1">
                <a:latin typeface="Arial"/>
              </a:rPr>
              <a:t>Pulse para editar el formato del texto de título</a:t>
            </a:r>
          </a:p>
        </p:txBody>
      </p:sp>
      <p:sp>
        <p:nvSpPr>
          <p:cNvPr id="2"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CO"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O" sz="2400" b="0" strike="noStrike" spc="-1">
                <a:latin typeface="Arial"/>
              </a:rPr>
              <a:t>Tercer nivel del esquema</a:t>
            </a:r>
          </a:p>
          <a:p>
            <a:pPr marL="1728000" lvl="3" indent="-216000">
              <a:spcBef>
                <a:spcPts val="567"/>
              </a:spcBef>
              <a:buClr>
                <a:srgbClr val="000000"/>
              </a:buClr>
              <a:buSzPct val="75000"/>
              <a:buFont typeface="Symbol" charset="2"/>
              <a:buChar char=""/>
            </a:pPr>
            <a:r>
              <a:rPr lang="es-CO"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 name="Imagen 1" descr="portada.png"/>
          <p:cNvPicPr/>
          <p:nvPr/>
        </p:nvPicPr>
        <p:blipFill>
          <a:blip r:embed="rId14"/>
          <a:stretch/>
        </p:blipFill>
        <p:spPr>
          <a:xfrm>
            <a:off x="0" y="0"/>
            <a:ext cx="9142200" cy="5141880"/>
          </a:xfrm>
          <a:prstGeom prst="rect">
            <a:avLst/>
          </a:prstGeom>
          <a:ln w="0">
            <a:noFill/>
          </a:ln>
        </p:spPr>
      </p:pic>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CO" sz="4400" b="0" strike="noStrike" spc="-1">
                <a:latin typeface="Arial"/>
              </a:rPr>
              <a:t>Pulse para editar el formato del texto de título</a:t>
            </a:r>
          </a:p>
        </p:txBody>
      </p:sp>
      <p:sp>
        <p:nvSpPr>
          <p:cNvPr id="41"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CO"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O" sz="2400" b="0" strike="noStrike" spc="-1">
                <a:latin typeface="Arial"/>
              </a:rPr>
              <a:t>Tercer nivel del esquema</a:t>
            </a:r>
          </a:p>
          <a:p>
            <a:pPr marL="1728000" lvl="3" indent="-216000">
              <a:spcBef>
                <a:spcPts val="567"/>
              </a:spcBef>
              <a:buClr>
                <a:srgbClr val="000000"/>
              </a:buClr>
              <a:buSzPct val="75000"/>
              <a:buFont typeface="Symbol" charset="2"/>
              <a:buChar char=""/>
            </a:pPr>
            <a:r>
              <a:rPr lang="es-CO"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 name="Imagen 9" descr="interna-con-franja.png"/>
          <p:cNvPicPr/>
          <p:nvPr/>
        </p:nvPicPr>
        <p:blipFill>
          <a:blip r:embed="rId14"/>
          <a:stretch/>
        </p:blipFill>
        <p:spPr>
          <a:xfrm>
            <a:off x="0" y="0"/>
            <a:ext cx="9142200" cy="5141880"/>
          </a:xfrm>
          <a:prstGeom prst="rect">
            <a:avLst/>
          </a:prstGeom>
          <a:ln w="0">
            <a:noFill/>
          </a:ln>
        </p:spPr>
      </p:pic>
      <p:sp>
        <p:nvSpPr>
          <p:cNvPr id="7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CO" sz="4400" b="0" strike="noStrike" spc="-1">
                <a:latin typeface="Arial"/>
              </a:rPr>
              <a:t>Pulse para editar el formato del texto de título</a:t>
            </a:r>
          </a:p>
        </p:txBody>
      </p:sp>
      <p:sp>
        <p:nvSpPr>
          <p:cNvPr id="80"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CO"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O" sz="2400" b="0" strike="noStrike" spc="-1">
                <a:latin typeface="Arial"/>
              </a:rPr>
              <a:t>Tercer nivel del esquema</a:t>
            </a:r>
          </a:p>
          <a:p>
            <a:pPr marL="1728000" lvl="3" indent="-216000">
              <a:spcBef>
                <a:spcPts val="567"/>
              </a:spcBef>
              <a:buClr>
                <a:srgbClr val="000000"/>
              </a:buClr>
              <a:buSzPct val="75000"/>
              <a:buFont typeface="Symbol" charset="2"/>
              <a:buChar char=""/>
            </a:pPr>
            <a:r>
              <a:rPr lang="es-CO"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7" name="Imagen 9" descr="interna-con-franja.png"/>
          <p:cNvPicPr/>
          <p:nvPr/>
        </p:nvPicPr>
        <p:blipFill>
          <a:blip r:embed="rId14"/>
          <a:stretch/>
        </p:blipFill>
        <p:spPr>
          <a:xfrm>
            <a:off x="0" y="0"/>
            <a:ext cx="9142200" cy="5141880"/>
          </a:xfrm>
          <a:prstGeom prst="rect">
            <a:avLst/>
          </a:prstGeom>
          <a:ln w="0">
            <a:noFill/>
          </a:ln>
        </p:spPr>
      </p:pic>
      <p:sp>
        <p:nvSpPr>
          <p:cNvPr id="11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CO" sz="4400" b="0" strike="noStrike" spc="-1">
                <a:latin typeface="Arial"/>
              </a:rPr>
              <a:t>Pulse para editar el formato del texto de título</a:t>
            </a:r>
          </a:p>
        </p:txBody>
      </p:sp>
      <p:sp>
        <p:nvSpPr>
          <p:cNvPr id="119"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CO"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O" sz="2400" b="0" strike="noStrike" spc="-1">
                <a:latin typeface="Arial"/>
              </a:rPr>
              <a:t>Tercer nivel del esquema</a:t>
            </a:r>
          </a:p>
          <a:p>
            <a:pPr marL="1728000" lvl="3" indent="-216000">
              <a:spcBef>
                <a:spcPts val="567"/>
              </a:spcBef>
              <a:buClr>
                <a:srgbClr val="000000"/>
              </a:buClr>
              <a:buSzPct val="75000"/>
              <a:buFont typeface="Symbol" charset="2"/>
              <a:buChar char=""/>
            </a:pPr>
            <a:r>
              <a:rPr lang="es-CO"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6" name="Imagen 4" descr="cierre.png"/>
          <p:cNvPicPr/>
          <p:nvPr/>
        </p:nvPicPr>
        <p:blipFill>
          <a:blip r:embed="rId14"/>
          <a:stretch/>
        </p:blipFill>
        <p:spPr>
          <a:xfrm>
            <a:off x="0" y="0"/>
            <a:ext cx="9142200" cy="5141880"/>
          </a:xfrm>
          <a:prstGeom prst="rect">
            <a:avLst/>
          </a:prstGeom>
          <a:ln w="0">
            <a:noFill/>
          </a:ln>
        </p:spPr>
      </p:pic>
      <p:sp>
        <p:nvSpPr>
          <p:cNvPr id="15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s-CO" sz="4400" b="0" strike="noStrike" spc="-1">
                <a:latin typeface="Arial"/>
              </a:rPr>
              <a:t>Pulse para editar el formato del texto de título</a:t>
            </a:r>
          </a:p>
        </p:txBody>
      </p:sp>
      <p:sp>
        <p:nvSpPr>
          <p:cNvPr id="158" name="PlaceHolder 2"/>
          <p:cNvSpPr>
            <a:spLocks noGrp="1"/>
          </p:cNvSpPr>
          <p:nvPr>
            <p:ph type="body"/>
          </p:nvPr>
        </p:nvSpPr>
        <p:spPr>
          <a:xfrm>
            <a:off x="457200" y="1203480"/>
            <a:ext cx="8229240" cy="2982960"/>
          </a:xfrm>
          <a:prstGeom prst="rect">
            <a:avLst/>
          </a:prstGeom>
        </p:spPr>
        <p:txBody>
          <a:bodyPr lIns="0" tIns="0" rIns="0" bIns="0">
            <a:normAutofit fontScale="88000"/>
          </a:bodyPr>
          <a:lstStyle/>
          <a:p>
            <a:pPr marL="432000" indent="-324000">
              <a:spcBef>
                <a:spcPts val="1417"/>
              </a:spcBef>
              <a:buClr>
                <a:srgbClr val="000000"/>
              </a:buClr>
              <a:buSzPct val="45000"/>
              <a:buFont typeface="Wingdings" charset="2"/>
              <a:buChar char=""/>
            </a:pPr>
            <a:r>
              <a:rPr lang="es-CO" sz="3200" b="0" strike="noStrike" spc="-1">
                <a:latin typeface="Arial"/>
              </a:rPr>
              <a:t>Pulse para editar el formato de texto del esquema</a:t>
            </a:r>
          </a:p>
          <a:p>
            <a:pPr marL="864000" lvl="1" indent="-324000">
              <a:spcBef>
                <a:spcPts val="1134"/>
              </a:spcBef>
              <a:buClr>
                <a:srgbClr val="000000"/>
              </a:buClr>
              <a:buSzPct val="75000"/>
              <a:buFont typeface="Symbol" charset="2"/>
              <a:buChar char=""/>
            </a:pPr>
            <a:r>
              <a:rPr lang="es-CO"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CO" sz="2400" b="0" strike="noStrike" spc="-1">
                <a:latin typeface="Arial"/>
              </a:rPr>
              <a:t>Tercer nivel del esquema</a:t>
            </a:r>
          </a:p>
          <a:p>
            <a:pPr marL="1728000" lvl="3" indent="-216000">
              <a:spcBef>
                <a:spcPts val="567"/>
              </a:spcBef>
              <a:buClr>
                <a:srgbClr val="000000"/>
              </a:buClr>
              <a:buSzPct val="75000"/>
              <a:buFont typeface="Symbol" charset="2"/>
              <a:buChar char=""/>
            </a:pPr>
            <a:r>
              <a:rPr lang="es-CO" sz="2000" b="0" strike="noStrike" spc="-1">
                <a:latin typeface="Arial"/>
              </a:rPr>
              <a:t>Cuarto nivel del esquema</a:t>
            </a:r>
          </a:p>
          <a:p>
            <a:pPr marL="2160000" lvl="4" indent="-216000">
              <a:spcBef>
                <a:spcPts val="283"/>
              </a:spcBef>
              <a:buClr>
                <a:srgbClr val="000000"/>
              </a:buClr>
              <a:buSzPct val="45000"/>
              <a:buFont typeface="Wingdings" charset="2"/>
              <a:buChar char=""/>
            </a:pPr>
            <a:r>
              <a:rPr lang="es-CO" sz="2000" b="0" strike="noStrike" spc="-1">
                <a:latin typeface="Arial"/>
              </a:rPr>
              <a:t>Quinto nivel del esquema</a:t>
            </a:r>
          </a:p>
          <a:p>
            <a:pPr marL="2592000" lvl="5" indent="-216000">
              <a:spcBef>
                <a:spcPts val="283"/>
              </a:spcBef>
              <a:buClr>
                <a:srgbClr val="000000"/>
              </a:buClr>
              <a:buSzPct val="45000"/>
              <a:buFont typeface="Wingdings" charset="2"/>
              <a:buChar char=""/>
            </a:pPr>
            <a:r>
              <a:rPr lang="es-CO" sz="2000" b="0" strike="noStrike" spc="-1">
                <a:latin typeface="Arial"/>
              </a:rPr>
              <a:t>Sexto nivel del esquema</a:t>
            </a:r>
          </a:p>
          <a:p>
            <a:pPr marL="3024000" lvl="6" indent="-216000">
              <a:spcBef>
                <a:spcPts val="283"/>
              </a:spcBef>
              <a:buClr>
                <a:srgbClr val="000000"/>
              </a:buClr>
              <a:buSzPct val="45000"/>
              <a:buFont typeface="Wingdings" charset="2"/>
              <a:buChar char=""/>
            </a:pPr>
            <a:r>
              <a:rPr lang="es-CO"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hyperlink" Target="https://sibcolombia.net/actualidad/biodiversidad-en-cifra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ibcolombia.net/actualidad/biodiversidad-en-cifras/" TargetMode="External"/><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www.ideam.gov.co/documents/11769/222663/PRESENTACION+MAPA+ECOSISTEMAS+version2.1.pdf/0155fd15-1f56-42f6-ab5c-7cfd1957f00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hyperlink" Target="https://www.wwf.org.co/?uNewsID=324210"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ticsustentables4.blogspot.com/2016/03/vision-sistemica-de-la-sustentabilidad.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cnnespanol.cnn.com/2019/03/13/nueva-york-es-la-ciudad-mas-emocionante-del-mundo/" TargetMode="External"/><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7.xml"/><Relationship Id="rId5" Type="http://schemas.openxmlformats.org/officeDocument/2006/relationships/image" Target="../media/image37.jpe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https://www.uib.cat/"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hyperlink" Target="https://www.diba.cat/es" TargetMode="External"/><Relationship Id="rId4" Type="http://schemas.openxmlformats.org/officeDocument/2006/relationships/hyperlink" Target="https://encolombia.com/medio-ambiente/interes-a/contaminacion-biologica/#:~:text=Estos%20contaminantes%20biol&#243;gicos%20son%20principalmente,contaminaci&#243;n%20gen&#233;tica%20y%20la%20interplanetari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hyperlink" Target="https://co.pinterest.com/pin/695243261195811711/"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hyperlink" Target="https://www.freepng.es/png-7hkwnv/download.html" TargetMode="External"/><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minambiente.gov.co/index.php/component/content/article/1801-plantilla-" TargetMode="External"/><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hyperlink" Target="https://www.ugr.es/~iagua/LICOM_archivos/PT_Tema1.pdf"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hyperlink" Target="https://www.abc.com.py/"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siac.gov.co/web/siac/calidadagua"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hyperlink" Target="http://oca.unal.edu.co/OCA_qs/oca.html" TargetMode="Externa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hyperlink" Target="http://oca.unal.edu.co/OCA_qs/oca.html"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hyperlink" Target="http://www.ideam.gov.co/documents/11769/222663/PRESENTACION+MAPA+ECOSISTEMAS+version2.1.pdf/0155fd15-1f56-42f6-ab5c-7cfd1957f000"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hyperlink" Target="https://www.iucnredlist.org/"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hyperlink" Target="https://sibcolombia.net/"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ticsustentables4.blogspot.com/2016/03/vision-sistemica-de-la-sustentabilidad.html" TargetMode="External"/><Relationship Id="rId3" Type="http://schemas.openxmlformats.org/officeDocument/2006/relationships/hyperlink" Target="http://www.siac.gov.co/web/siac/calidadagua" TargetMode="External"/><Relationship Id="rId7" Type="http://schemas.openxmlformats.org/officeDocument/2006/relationships/hyperlink" Target="http://reporte.humboldt.org.co/biodiversidad/2017/cap2/204/index.html#seccion3"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hyperlink" Target="https://www.utp.edu.co/centro-gestion-ambiental/informacion-de-interes/que-es-la-huella-ecologica.pdf" TargetMode="External"/><Relationship Id="rId11" Type="http://schemas.openxmlformats.org/officeDocument/2006/relationships/hyperlink" Target="https://www.abc.com.py/edicion-impresa/suplementos/escolar/contaminacion-acuatica-605699.html" TargetMode="External"/><Relationship Id="rId5" Type="http://schemas.openxmlformats.org/officeDocument/2006/relationships/hyperlink" Target="https://www.minambiente.gov.co/index.php/component/content/article/1801-plantilla-" TargetMode="External"/><Relationship Id="rId10" Type="http://schemas.openxmlformats.org/officeDocument/2006/relationships/hyperlink" Target="https://www.who.int/phe/health_topics/outdoorair/databases/background_information/es/" TargetMode="External"/><Relationship Id="rId4" Type="http://schemas.openxmlformats.org/officeDocument/2006/relationships/hyperlink" Target="http://oca.unal.edu.co/OCA_qs/oca.html" TargetMode="External"/><Relationship Id="rId9" Type="http://schemas.openxmlformats.org/officeDocument/2006/relationships/hyperlink" Target="https://www.wwf.org.co/?uNewsID=32421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freepng.es/png-7hkwnv/download.html" TargetMode="External"/><Relationship Id="rId7" Type="http://schemas.openxmlformats.org/officeDocument/2006/relationships/hyperlink" Target="https://www.uib.cat/depart/dqu/dquo/dquo2/MasterSL/ASIG/PDF.old/222CON~2.PDF"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hyperlink" Target="https://www.diba.cat/es/web/salutpublica/contaminacio-per-factors-fisics" TargetMode="External"/><Relationship Id="rId5" Type="http://schemas.openxmlformats.org/officeDocument/2006/relationships/hyperlink" Target="https://encolombia.com/medio-ambiente/interes-a/contaminacion-biologica/#:~:text=Estos%20contaminantes%20biol&#243;gicos%20son%20principalmente,contaminaci&#243;n%20gen&#233;tica%20y%20la%20interplanetaria." TargetMode="External"/><Relationship Id="rId4" Type="http://schemas.openxmlformats.org/officeDocument/2006/relationships/hyperlink" Target="https://co.pinterest.com/pin/69524326119581171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3062879" y="2603713"/>
            <a:ext cx="4160880" cy="20298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1800" b="0" strike="noStrike" spc="-1" dirty="0" smtClean="0">
                <a:solidFill>
                  <a:srgbClr val="000000"/>
                </a:solidFill>
                <a:latin typeface="Calibri"/>
                <a:ea typeface="DejaVu Sans"/>
              </a:rPr>
              <a:t>Germán Leonel Sarmiento Cruz</a:t>
            </a:r>
          </a:p>
          <a:p>
            <a:pPr algn="ctr">
              <a:lnSpc>
                <a:spcPct val="100000"/>
              </a:lnSpc>
            </a:pPr>
            <a:r>
              <a:rPr lang="es-CO" sz="1800" b="0" strike="noStrike" spc="-1" dirty="0" smtClean="0">
                <a:solidFill>
                  <a:srgbClr val="000000"/>
                </a:solidFill>
                <a:latin typeface="Calibri"/>
                <a:ea typeface="DejaVu Sans"/>
              </a:rPr>
              <a:t>Instructor </a:t>
            </a:r>
            <a:r>
              <a:rPr lang="es-CO" sz="1800" b="0" strike="noStrike" spc="-1" dirty="0">
                <a:solidFill>
                  <a:srgbClr val="000000"/>
                </a:solidFill>
                <a:latin typeface="Calibri"/>
                <a:ea typeface="DejaVu Sans"/>
              </a:rPr>
              <a:t>Centro de Gestión Industrial</a:t>
            </a:r>
            <a:endParaRPr lang="es-CO" sz="1800" b="0" strike="noStrike" spc="-1" dirty="0">
              <a:latin typeface="Arial"/>
            </a:endParaRPr>
          </a:p>
          <a:p>
            <a:pPr algn="ctr">
              <a:lnSpc>
                <a:spcPct val="100000"/>
              </a:lnSpc>
            </a:pPr>
            <a:r>
              <a:rPr lang="es-CO" sz="1800" b="0" strike="noStrike" spc="-1" dirty="0">
                <a:solidFill>
                  <a:srgbClr val="000000"/>
                </a:solidFill>
                <a:latin typeface="Calibri"/>
                <a:ea typeface="DejaVu Sans"/>
              </a:rPr>
              <a:t>Administrador Ambiental</a:t>
            </a:r>
            <a:endParaRPr lang="es-CO" sz="1800" b="0" strike="noStrike" spc="-1" dirty="0">
              <a:latin typeface="Arial"/>
            </a:endParaRPr>
          </a:p>
          <a:p>
            <a:pPr algn="ctr">
              <a:lnSpc>
                <a:spcPct val="100000"/>
              </a:lnSpc>
            </a:pPr>
            <a:r>
              <a:rPr lang="es-CO" sz="1800" b="0" strike="noStrike" spc="-1" dirty="0">
                <a:solidFill>
                  <a:srgbClr val="000000"/>
                </a:solidFill>
                <a:latin typeface="Calibri"/>
                <a:ea typeface="DejaVu Sans"/>
              </a:rPr>
              <a:t>Esp. en Educación y Gestión Ambiental.</a:t>
            </a:r>
            <a:endParaRPr lang="es-CO" sz="1800" b="0" strike="noStrike" spc="-1" dirty="0">
              <a:latin typeface="Arial"/>
            </a:endParaRPr>
          </a:p>
          <a:p>
            <a:pPr algn="ctr">
              <a:lnSpc>
                <a:spcPct val="100000"/>
              </a:lnSpc>
            </a:pPr>
            <a:r>
              <a:rPr lang="es-CO" sz="1800" b="0" strike="noStrike" spc="-1" dirty="0">
                <a:solidFill>
                  <a:srgbClr val="000000"/>
                </a:solidFill>
                <a:latin typeface="Calibri"/>
                <a:ea typeface="DejaVu Sans"/>
              </a:rPr>
              <a:t>germansc@misena.edu.co</a:t>
            </a:r>
            <a:endParaRPr lang="es-CO" sz="1800" b="0" strike="noStrike" spc="-1" dirty="0">
              <a:latin typeface="Arial"/>
            </a:endParaRPr>
          </a:p>
          <a:p>
            <a:pPr>
              <a:lnSpc>
                <a:spcPct val="100000"/>
              </a:lnSpc>
            </a:pPr>
            <a:endParaRPr lang="es-CO" sz="1800" b="0" strike="noStrike" spc="-1" dirty="0">
              <a:latin typeface="Arial"/>
            </a:endParaRPr>
          </a:p>
          <a:p>
            <a:pPr>
              <a:lnSpc>
                <a:spcPct val="100000"/>
              </a:lnSpc>
            </a:pPr>
            <a:endParaRPr lang="es-CO" sz="1800" b="0" strike="noStrike" spc="-1" dirty="0">
              <a:latin typeface="Arial"/>
            </a:endParaRPr>
          </a:p>
        </p:txBody>
      </p:sp>
      <p:sp>
        <p:nvSpPr>
          <p:cNvPr id="204" name="CustomShape 4"/>
          <p:cNvSpPr/>
          <p:nvPr/>
        </p:nvSpPr>
        <p:spPr>
          <a:xfrm>
            <a:off x="2532600" y="641520"/>
            <a:ext cx="6027480" cy="1568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2209680" algn="l"/>
              </a:tabLst>
            </a:pPr>
            <a:r>
              <a:rPr lang="es-ES_tradnl" sz="2400" b="1" strike="noStrike" spc="-1" dirty="0" smtClean="0">
                <a:solidFill>
                  <a:srgbClr val="000000"/>
                </a:solidFill>
                <a:latin typeface="Calibri"/>
                <a:ea typeface="Times New Roman"/>
              </a:rPr>
              <a:t>Aplicar práctica de protección ambiental, seguridad y salud en el trabajo de acuerdo con las políticas organizacionales y la normatividad vigente. </a:t>
            </a:r>
            <a:endParaRPr lang="es-CO"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_1"/>
          <p:cNvPicPr/>
          <p:nvPr/>
        </p:nvPicPr>
        <p:blipFill rotWithShape="1">
          <a:blip r:embed="rId2"/>
          <a:srcRect l="1890" t="29505" r="59330" b="19326"/>
          <a:stretch/>
        </p:blipFill>
        <p:spPr>
          <a:xfrm>
            <a:off x="1667520" y="1433944"/>
            <a:ext cx="5578560" cy="3196735"/>
          </a:xfrm>
          <a:prstGeom prst="rect">
            <a:avLst/>
          </a:prstGeom>
          <a:ln w="9525">
            <a:solidFill>
              <a:schemeClr val="tx1"/>
            </a:solidFill>
            <a:miter/>
          </a:ln>
        </p:spPr>
      </p:pic>
      <p:pic>
        <p:nvPicPr>
          <p:cNvPr id="245" name="Picture 2_2" descr="Imagen relacionada"/>
          <p:cNvPicPr/>
          <p:nvPr/>
        </p:nvPicPr>
        <p:blipFill>
          <a:blip r:embed="rId3"/>
          <a:stretch/>
        </p:blipFill>
        <p:spPr>
          <a:xfrm>
            <a:off x="239400" y="1260000"/>
            <a:ext cx="1019160" cy="841320"/>
          </a:xfrm>
          <a:prstGeom prst="rect">
            <a:avLst/>
          </a:prstGeom>
          <a:ln w="0">
            <a:noFill/>
          </a:ln>
        </p:spPr>
      </p:pic>
      <p:sp>
        <p:nvSpPr>
          <p:cNvPr id="246" name="CustomShape 2"/>
          <p:cNvSpPr/>
          <p:nvPr/>
        </p:nvSpPr>
        <p:spPr>
          <a:xfrm>
            <a:off x="7140240" y="4680000"/>
            <a:ext cx="2002320" cy="358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1200" b="0" strike="noStrike" spc="-1">
                <a:solidFill>
                  <a:srgbClr val="000000"/>
                </a:solidFill>
                <a:latin typeface="Calibri"/>
                <a:ea typeface="DejaVu Sans"/>
              </a:rPr>
              <a:t>Fuente: Moreno, et al., 2018</a:t>
            </a:r>
            <a:endParaRPr lang="es-CO" sz="1200" b="0" strike="noStrike" spc="-1">
              <a:latin typeface="Arial"/>
            </a:endParaRPr>
          </a:p>
        </p:txBody>
      </p:sp>
      <p:sp>
        <p:nvSpPr>
          <p:cNvPr id="247" name="CustomShape 3"/>
          <p:cNvSpPr/>
          <p:nvPr/>
        </p:nvSpPr>
        <p:spPr>
          <a:xfrm>
            <a:off x="2029471" y="4680000"/>
            <a:ext cx="5978455" cy="26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1350" b="0" u="sng" strike="noStrike" spc="-1" dirty="0">
                <a:solidFill>
                  <a:srgbClr val="0000FF"/>
                </a:solidFill>
                <a:uFillTx/>
                <a:latin typeface="Calibri"/>
                <a:ea typeface="DejaVu Sans"/>
                <a:hlinkClick r:id="rId4"/>
              </a:rPr>
              <a:t>https://sibcolombia.net/actualidad/biodiversidad-en-cifras/</a:t>
            </a:r>
            <a:endParaRPr lang="es-CO" sz="1350" b="0" strike="noStrike" spc="-1" dirty="0">
              <a:latin typeface="Arial"/>
            </a:endParaRPr>
          </a:p>
        </p:txBody>
      </p:sp>
      <p:sp>
        <p:nvSpPr>
          <p:cNvPr id="7" name="CustomShape 2"/>
          <p:cNvSpPr/>
          <p:nvPr/>
        </p:nvSpPr>
        <p:spPr>
          <a:xfrm>
            <a:off x="1681488" y="326520"/>
            <a:ext cx="5539827" cy="49098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O" sz="2600" b="1" strike="noStrike" spc="-1" dirty="0" smtClean="0">
                <a:solidFill>
                  <a:srgbClr val="FFFFFF"/>
                </a:solidFill>
                <a:latin typeface="Arial"/>
                <a:ea typeface="DejaVu Sans"/>
              </a:rPr>
              <a:t>Riqueza de especies en Colombia</a:t>
            </a:r>
            <a:endParaRPr lang="es-CO" sz="2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3"/>
          <p:cNvSpPr/>
          <p:nvPr/>
        </p:nvSpPr>
        <p:spPr>
          <a:xfrm>
            <a:off x="873360" y="4765680"/>
            <a:ext cx="4314240" cy="295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350" b="0" u="sng" strike="noStrike" spc="-1">
                <a:solidFill>
                  <a:srgbClr val="0000FF"/>
                </a:solidFill>
                <a:uFillTx/>
                <a:latin typeface="Calibri"/>
                <a:ea typeface="DejaVu Sans"/>
                <a:hlinkClick r:id="rId2"/>
              </a:rPr>
              <a:t>https://sibcolombia.net/actualidad/biodiversidad-en-cifras/</a:t>
            </a:r>
            <a:endParaRPr lang="es-CO" sz="1350" b="0" strike="noStrike" spc="-1">
              <a:latin typeface="Arial"/>
            </a:endParaRPr>
          </a:p>
        </p:txBody>
      </p:sp>
      <p:pic>
        <p:nvPicPr>
          <p:cNvPr id="251" name="Picture 2"/>
          <p:cNvPicPr/>
          <p:nvPr/>
        </p:nvPicPr>
        <p:blipFill rotWithShape="1">
          <a:blip r:embed="rId3"/>
          <a:srcRect l="41081" t="29192" r="39662" b="35548"/>
          <a:stretch/>
        </p:blipFill>
        <p:spPr>
          <a:xfrm>
            <a:off x="1020600" y="1503218"/>
            <a:ext cx="3172320" cy="3272542"/>
          </a:xfrm>
          <a:prstGeom prst="rect">
            <a:avLst/>
          </a:prstGeom>
          <a:ln w="9525">
            <a:solidFill>
              <a:schemeClr val="tx1"/>
            </a:solidFill>
            <a:miter/>
          </a:ln>
        </p:spPr>
      </p:pic>
      <p:pic>
        <p:nvPicPr>
          <p:cNvPr id="252" name="Picture 2"/>
          <p:cNvPicPr/>
          <p:nvPr/>
        </p:nvPicPr>
        <p:blipFill rotWithShape="1">
          <a:blip r:embed="rId3"/>
          <a:srcRect l="60652" t="51042" r="20138" b="30504"/>
          <a:stretch/>
        </p:blipFill>
        <p:spPr>
          <a:xfrm>
            <a:off x="4733600" y="2195743"/>
            <a:ext cx="2967840" cy="1542086"/>
          </a:xfrm>
          <a:prstGeom prst="rect">
            <a:avLst/>
          </a:prstGeom>
          <a:ln w="9525">
            <a:solidFill>
              <a:schemeClr val="tx1"/>
            </a:solidFill>
            <a:miter/>
          </a:ln>
        </p:spPr>
      </p:pic>
      <p:pic>
        <p:nvPicPr>
          <p:cNvPr id="253" name="Picture 4" descr="Imagen relacionada"/>
          <p:cNvPicPr/>
          <p:nvPr/>
        </p:nvPicPr>
        <p:blipFill>
          <a:blip r:embed="rId4"/>
          <a:srcRect l="7300" t="10892" r="6103" b="19507"/>
          <a:stretch/>
        </p:blipFill>
        <p:spPr>
          <a:xfrm>
            <a:off x="7920000" y="2880000"/>
            <a:ext cx="995040" cy="799560"/>
          </a:xfrm>
          <a:prstGeom prst="rect">
            <a:avLst/>
          </a:prstGeom>
          <a:ln w="0">
            <a:noFill/>
          </a:ln>
        </p:spPr>
      </p:pic>
      <p:sp>
        <p:nvSpPr>
          <p:cNvPr id="254" name="CustomShape 4"/>
          <p:cNvSpPr/>
          <p:nvPr/>
        </p:nvSpPr>
        <p:spPr>
          <a:xfrm>
            <a:off x="7515614" y="4662082"/>
            <a:ext cx="1577140" cy="27554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200" b="0" strike="noStrike" spc="-1" dirty="0">
                <a:solidFill>
                  <a:srgbClr val="000000"/>
                </a:solidFill>
                <a:latin typeface="Calibri"/>
                <a:ea typeface="DejaVu Sans"/>
              </a:rPr>
              <a:t>Fuente: Moreno, </a:t>
            </a:r>
            <a:r>
              <a:rPr lang="es-CO" sz="1200" b="0" strike="noStrike" spc="-1" dirty="0" smtClean="0">
                <a:solidFill>
                  <a:srgbClr val="000000"/>
                </a:solidFill>
                <a:latin typeface="Calibri"/>
                <a:ea typeface="DejaVu Sans"/>
              </a:rPr>
              <a:t>2018</a:t>
            </a:r>
            <a:endParaRPr lang="es-CO" sz="1200" b="0" strike="noStrike" spc="-1" dirty="0">
              <a:latin typeface="Arial"/>
            </a:endParaRPr>
          </a:p>
        </p:txBody>
      </p:sp>
      <p:sp>
        <p:nvSpPr>
          <p:cNvPr id="9" name="CustomShape 2"/>
          <p:cNvSpPr/>
          <p:nvPr/>
        </p:nvSpPr>
        <p:spPr>
          <a:xfrm>
            <a:off x="1681488" y="326520"/>
            <a:ext cx="5539827" cy="49098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O" sz="2600" b="1" strike="noStrike" spc="-1" dirty="0" smtClean="0">
                <a:solidFill>
                  <a:srgbClr val="FFFFFF"/>
                </a:solidFill>
                <a:latin typeface="Arial"/>
                <a:ea typeface="DejaVu Sans"/>
              </a:rPr>
              <a:t>Riqueza de especies en Colombia</a:t>
            </a:r>
            <a:endParaRPr lang="es-CO" sz="2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2171880" y="2080800"/>
            <a:ext cx="55609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just">
              <a:lnSpc>
                <a:spcPct val="100000"/>
              </a:lnSpc>
              <a:tabLst>
                <a:tab pos="2209680" algn="l"/>
              </a:tabLst>
            </a:pPr>
            <a:r>
              <a:rPr lang="es-ES_tradnl" sz="5400" b="0" strike="noStrike" spc="-1" dirty="0">
                <a:solidFill>
                  <a:srgbClr val="000000"/>
                </a:solidFill>
                <a:latin typeface="Arial"/>
                <a:ea typeface="Times New Roman"/>
              </a:rPr>
              <a:t>1.3. Ecosistema</a:t>
            </a:r>
            <a:endParaRPr lang="es-CO" sz="5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CO" sz="4400" b="1" strike="noStrike" spc="-1" dirty="0">
                <a:solidFill>
                  <a:srgbClr val="FFFFFF"/>
                </a:solidFill>
                <a:latin typeface="Calibri"/>
                <a:ea typeface="DejaVu Sans"/>
              </a:rPr>
              <a:t>¿</a:t>
            </a:r>
            <a:r>
              <a:rPr lang="es-CO" sz="4400" b="1" strike="noStrike" spc="-1" dirty="0" smtClean="0">
                <a:solidFill>
                  <a:srgbClr val="FFFFFF"/>
                </a:solidFill>
                <a:latin typeface="Calibri"/>
                <a:ea typeface="DejaVu Sans"/>
              </a:rPr>
              <a:t>Qué es el ecosistema?</a:t>
            </a:r>
            <a:endParaRPr lang="es-CO" sz="4400" b="0" strike="noStrike" spc="-1" dirty="0">
              <a:latin typeface="Arial"/>
            </a:endParaRPr>
          </a:p>
        </p:txBody>
      </p:sp>
      <p:sp>
        <p:nvSpPr>
          <p:cNvPr id="257" name="CustomShape 2"/>
          <p:cNvSpPr/>
          <p:nvPr/>
        </p:nvSpPr>
        <p:spPr>
          <a:xfrm>
            <a:off x="820080" y="1542960"/>
            <a:ext cx="8227800" cy="339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541"/>
              </a:spcBef>
              <a:tabLst>
                <a:tab pos="0" algn="l"/>
              </a:tabLst>
            </a:pPr>
            <a:r>
              <a:rPr lang="es-CO" sz="2700" b="0" strike="noStrike" spc="-1" dirty="0">
                <a:solidFill>
                  <a:srgbClr val="000000"/>
                </a:solidFill>
                <a:latin typeface="Calibri"/>
                <a:ea typeface="DejaVu Sans"/>
              </a:rPr>
              <a:t>Es el Conjunto de los </a:t>
            </a:r>
            <a:r>
              <a:rPr lang="es-CO" sz="2700" b="1" strike="noStrike" spc="-1" dirty="0">
                <a:solidFill>
                  <a:srgbClr val="000000"/>
                </a:solidFill>
                <a:latin typeface="Calibri"/>
                <a:ea typeface="DejaVu Sans"/>
              </a:rPr>
              <a:t>seres vivos</a:t>
            </a:r>
            <a:r>
              <a:rPr lang="es-CO" sz="2700" b="0" strike="noStrike" spc="-1" dirty="0">
                <a:solidFill>
                  <a:srgbClr val="000000"/>
                </a:solidFill>
                <a:latin typeface="Calibri"/>
                <a:ea typeface="DejaVu Sans"/>
              </a:rPr>
              <a:t>, los </a:t>
            </a:r>
            <a:r>
              <a:rPr lang="es-CO" sz="2700" b="1" strike="noStrike" spc="-1" dirty="0">
                <a:solidFill>
                  <a:srgbClr val="000000"/>
                </a:solidFill>
                <a:latin typeface="Calibri"/>
                <a:ea typeface="DejaVu Sans"/>
              </a:rPr>
              <a:t>elementos físicos </a:t>
            </a:r>
            <a:r>
              <a:rPr lang="es-CO" sz="2700" b="0" strike="noStrike" spc="-1" dirty="0">
                <a:solidFill>
                  <a:srgbClr val="000000"/>
                </a:solidFill>
                <a:latin typeface="Calibri"/>
                <a:ea typeface="DejaVu Sans"/>
              </a:rPr>
              <a:t>de un determinado </a:t>
            </a:r>
            <a:r>
              <a:rPr lang="es-CO" sz="2700" b="1" strike="noStrike" spc="-1" dirty="0">
                <a:solidFill>
                  <a:srgbClr val="000000"/>
                </a:solidFill>
                <a:latin typeface="Calibri"/>
                <a:ea typeface="DejaVu Sans"/>
              </a:rPr>
              <a:t>lugar</a:t>
            </a:r>
            <a:r>
              <a:rPr lang="es-CO" sz="2700" b="0" strike="noStrike" spc="-1" dirty="0">
                <a:solidFill>
                  <a:srgbClr val="000000"/>
                </a:solidFill>
                <a:latin typeface="Calibri"/>
                <a:ea typeface="DejaVu Sans"/>
              </a:rPr>
              <a:t> y las </a:t>
            </a:r>
            <a:r>
              <a:rPr lang="es-CO" sz="2700" b="1" strike="noStrike" spc="-1" dirty="0">
                <a:solidFill>
                  <a:srgbClr val="000000"/>
                </a:solidFill>
                <a:latin typeface="Calibri"/>
                <a:ea typeface="DejaVu Sans"/>
              </a:rPr>
              <a:t>interacciones</a:t>
            </a:r>
            <a:r>
              <a:rPr lang="es-CO" sz="2700" b="0" strike="noStrike" spc="-1" dirty="0">
                <a:solidFill>
                  <a:srgbClr val="000000"/>
                </a:solidFill>
                <a:latin typeface="Calibri"/>
                <a:ea typeface="DejaVu Sans"/>
              </a:rPr>
              <a:t> que se establecen entre ellos, como resultado de los </a:t>
            </a:r>
            <a:r>
              <a:rPr lang="es-CO" sz="2700" b="1" strike="noStrike" spc="-1" dirty="0">
                <a:solidFill>
                  <a:srgbClr val="000000"/>
                </a:solidFill>
                <a:latin typeface="Calibri"/>
                <a:ea typeface="DejaVu Sans"/>
              </a:rPr>
              <a:t>intercambios de materia, energía e información</a:t>
            </a:r>
            <a:r>
              <a:rPr lang="es-CO" sz="2700" b="0" strike="noStrike" spc="-1" dirty="0">
                <a:solidFill>
                  <a:srgbClr val="000000"/>
                </a:solidFill>
                <a:latin typeface="Calibri"/>
                <a:ea typeface="DejaVu Sans"/>
              </a:rPr>
              <a:t>” </a:t>
            </a:r>
            <a:endParaRPr lang="es-CO" sz="2700" b="0" strike="noStrike" spc="-1" dirty="0">
              <a:latin typeface="Arial"/>
            </a:endParaRPr>
          </a:p>
          <a:p>
            <a:pPr algn="ctr">
              <a:lnSpc>
                <a:spcPct val="100000"/>
              </a:lnSpc>
              <a:spcBef>
                <a:spcPts val="541"/>
              </a:spcBef>
              <a:tabLst>
                <a:tab pos="0" algn="l"/>
              </a:tabLst>
            </a:pPr>
            <a:endParaRPr lang="es-CO" sz="2700" b="0" strike="noStrike" spc="-1" dirty="0">
              <a:latin typeface="Arial"/>
            </a:endParaRPr>
          </a:p>
          <a:p>
            <a:pPr marL="89280" algn="r">
              <a:lnSpc>
                <a:spcPct val="100000"/>
              </a:lnSpc>
              <a:spcBef>
                <a:spcPts val="541"/>
              </a:spcBef>
              <a:tabLst>
                <a:tab pos="0" algn="l"/>
              </a:tabLst>
            </a:pPr>
            <a:r>
              <a:rPr lang="es-CO" sz="2700" b="0" strike="noStrike" spc="-1" dirty="0">
                <a:solidFill>
                  <a:srgbClr val="000000"/>
                </a:solidFill>
                <a:latin typeface="Calibri"/>
                <a:ea typeface="DejaVu Sans"/>
              </a:rPr>
              <a:t>Guerrero (2015)</a:t>
            </a:r>
            <a:endParaRPr lang="es-CO" sz="2700" b="0" strike="noStrike" spc="-1" dirty="0">
              <a:latin typeface="Arial"/>
            </a:endParaRPr>
          </a:p>
          <a:p>
            <a:pPr marL="89280" algn="ctr">
              <a:lnSpc>
                <a:spcPct val="100000"/>
              </a:lnSpc>
              <a:spcBef>
                <a:spcPts val="541"/>
              </a:spcBef>
              <a:tabLst>
                <a:tab pos="0" algn="l"/>
              </a:tabLst>
            </a:pPr>
            <a:endParaRPr lang="es-CO" sz="27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0" y="357120"/>
            <a:ext cx="6100560" cy="140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1280" algn="ctr">
              <a:lnSpc>
                <a:spcPct val="100000"/>
              </a:lnSpc>
              <a:spcBef>
                <a:spcPts val="660"/>
              </a:spcBef>
              <a:tabLst>
                <a:tab pos="0" algn="l"/>
              </a:tabLst>
            </a:pPr>
            <a:endParaRPr lang="es-CO" sz="1800" b="0" strike="noStrike" spc="-1">
              <a:latin typeface="Arial"/>
            </a:endParaRPr>
          </a:p>
          <a:p>
            <a:pPr marL="343080" indent="-341280">
              <a:lnSpc>
                <a:spcPct val="100000"/>
              </a:lnSpc>
              <a:spcBef>
                <a:spcPts val="660"/>
              </a:spcBef>
              <a:tabLst>
                <a:tab pos="0" algn="l"/>
              </a:tabLst>
            </a:pPr>
            <a:endParaRPr lang="es-CO" sz="1800" b="0" strike="noStrike" spc="-1">
              <a:latin typeface="Arial"/>
            </a:endParaRPr>
          </a:p>
        </p:txBody>
      </p:sp>
      <p:graphicFrame>
        <p:nvGraphicFramePr>
          <p:cNvPr id="2" name="Diagram2"/>
          <p:cNvGraphicFramePr/>
          <p:nvPr>
            <p:extLst>
              <p:ext uri="{D42A27DB-BD31-4B8C-83A1-F6EECF244321}">
                <p14:modId xmlns:p14="http://schemas.microsoft.com/office/powerpoint/2010/main" val="2531601937"/>
              </p:ext>
            </p:extLst>
          </p:nvPr>
        </p:nvGraphicFramePr>
        <p:xfrm>
          <a:off x="690480" y="1131480"/>
          <a:ext cx="3717000" cy="3180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9" name="CustomShape 2"/>
          <p:cNvSpPr/>
          <p:nvPr/>
        </p:nvSpPr>
        <p:spPr>
          <a:xfrm>
            <a:off x="2627640" y="135360"/>
            <a:ext cx="3508560" cy="644877"/>
          </a:xfrm>
          <a:prstGeom prst="rect">
            <a:avLst/>
          </a:prstGeom>
          <a:noFill/>
          <a:ln w="0">
            <a:noFill/>
          </a:ln>
          <a:effectLst>
            <a:outerShdw blurRad="40000" dist="23040" dir="5400000" rotWithShape="0">
              <a:srgbClr val="000000">
                <a:alpha val="35000"/>
              </a:srgbClr>
            </a:outerShdw>
          </a:effectLst>
        </p:spPr>
        <p:style>
          <a:lnRef idx="0">
            <a:scrgbClr r="0" g="0" b="0"/>
          </a:lnRef>
          <a:fillRef idx="0">
            <a:scrgbClr r="0" g="0" b="0"/>
          </a:fillRef>
          <a:effectRef idx="2">
            <a:scrgbClr r="0" g="0" b="0"/>
          </a:effectRef>
          <a:fontRef idx="minor"/>
        </p:style>
        <p:txBody>
          <a:bodyPr lIns="90000" tIns="45000" rIns="90000" bIns="45000">
            <a:spAutoFit/>
          </a:bodyPr>
          <a:lstStyle/>
          <a:p>
            <a:pPr algn="ctr">
              <a:lnSpc>
                <a:spcPct val="100000"/>
              </a:lnSpc>
            </a:pPr>
            <a:r>
              <a:rPr lang="es-ES" sz="3600" b="1" strike="noStrike" spc="-1" dirty="0" smtClean="0">
                <a:solidFill>
                  <a:srgbClr val="FFFFFF"/>
                </a:solidFill>
                <a:latin typeface="Calibri"/>
                <a:ea typeface="DejaVu Sans"/>
              </a:rPr>
              <a:t>Ecosistema</a:t>
            </a:r>
            <a:endParaRPr lang="es-CO" sz="3600" b="0" strike="noStrike" spc="-1" dirty="0">
              <a:latin typeface="Arial"/>
            </a:endParaRPr>
          </a:p>
        </p:txBody>
      </p:sp>
      <p:sp>
        <p:nvSpPr>
          <p:cNvPr id="260" name="CustomShape 3"/>
          <p:cNvSpPr/>
          <p:nvPr/>
        </p:nvSpPr>
        <p:spPr>
          <a:xfrm>
            <a:off x="1640800" y="4361643"/>
            <a:ext cx="33966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MX" sz="1800" b="0" strike="noStrike" spc="-1" dirty="0">
                <a:solidFill>
                  <a:srgbClr val="222222"/>
                </a:solidFill>
                <a:latin typeface="Calibri"/>
                <a:ea typeface="DejaVu Sans"/>
              </a:rPr>
              <a:t>Fuente: MAVDT, 2010</a:t>
            </a:r>
            <a:endParaRPr lang="es-CO" sz="1800" b="0" strike="noStrike" spc="-1" dirty="0">
              <a:latin typeface="Arial"/>
            </a:endParaRPr>
          </a:p>
        </p:txBody>
      </p:sp>
      <p:pic>
        <p:nvPicPr>
          <p:cNvPr id="261" name="Imagen 15"/>
          <p:cNvPicPr/>
          <p:nvPr/>
        </p:nvPicPr>
        <p:blipFill>
          <a:blip r:embed="rId8"/>
          <a:srcRect l="11100" t="33715" r="48191" b="20871"/>
          <a:stretch/>
        </p:blipFill>
        <p:spPr>
          <a:xfrm>
            <a:off x="4669560" y="1404720"/>
            <a:ext cx="3717000" cy="2332440"/>
          </a:xfrm>
          <a:prstGeom prst="rect">
            <a:avLst/>
          </a:prstGeom>
          <a:ln w="0">
            <a:noFill/>
          </a:ln>
        </p:spPr>
      </p:pic>
      <p:sp>
        <p:nvSpPr>
          <p:cNvPr id="262" name="CustomShape 4"/>
          <p:cNvSpPr/>
          <p:nvPr/>
        </p:nvSpPr>
        <p:spPr>
          <a:xfrm>
            <a:off x="5829480" y="4129200"/>
            <a:ext cx="4570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MX" sz="1800" b="0" strike="noStrike" spc="-1">
                <a:solidFill>
                  <a:srgbClr val="222222"/>
                </a:solidFill>
                <a:latin typeface="Calibri"/>
                <a:ea typeface="DejaVu Sans"/>
              </a:rPr>
              <a:t>Fuente: </a:t>
            </a:r>
            <a:r>
              <a:rPr lang="es-MX" sz="1800" b="0" u="sng" strike="noStrike" spc="-1">
                <a:solidFill>
                  <a:srgbClr val="0000FF"/>
                </a:solidFill>
                <a:uFillTx/>
                <a:latin typeface="Calibri"/>
                <a:ea typeface="DejaVu Sans"/>
                <a:hlinkClick r:id="rId9"/>
              </a:rPr>
              <a:t>IDEAM, 2017 </a:t>
            </a:r>
            <a:endParaRPr lang="es-CO"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CustomShape 1"/>
          <p:cNvSpPr/>
          <p:nvPr/>
        </p:nvSpPr>
        <p:spPr>
          <a:xfrm>
            <a:off x="1079640" y="1402560"/>
            <a:ext cx="69832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a:solidFill>
                  <a:srgbClr val="000000"/>
                </a:solidFill>
                <a:latin typeface="Arial"/>
                <a:ea typeface="Times New Roman"/>
              </a:rPr>
              <a:t>1.4. Bienes y Servicios ecosistémicos</a:t>
            </a: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1486440" y="1453320"/>
            <a:ext cx="6482160" cy="2627280"/>
          </a:xfrm>
          <a:prstGeom prst="rect">
            <a:avLst/>
          </a:prstGeom>
          <a:ln>
            <a:round/>
          </a:ln>
        </p:spPr>
        <p:style>
          <a:lnRef idx="2">
            <a:schemeClr val="accent6"/>
          </a:lnRef>
          <a:fillRef idx="1">
            <a:schemeClr val="lt1"/>
          </a:fillRef>
          <a:effectRef idx="0">
            <a:schemeClr val="accent6"/>
          </a:effectRef>
          <a:fontRef idx="minor"/>
        </p:style>
        <p:txBody>
          <a:bodyPr lIns="68760" tIns="34200" rIns="68760" bIns="34200">
            <a:noAutofit/>
          </a:bodyPr>
          <a:lstStyle/>
          <a:p>
            <a:pPr algn="just">
              <a:lnSpc>
                <a:spcPct val="100000"/>
              </a:lnSpc>
              <a:spcBef>
                <a:spcPts val="561"/>
              </a:spcBef>
            </a:pPr>
            <a:r>
              <a:rPr lang="es-ES" sz="2800" b="0" strike="noStrike" spc="-1">
                <a:solidFill>
                  <a:srgbClr val="000000"/>
                </a:solidFill>
                <a:latin typeface="Calibri"/>
                <a:ea typeface="DejaVu Sans"/>
              </a:rPr>
              <a:t>Según la Evaluación de Ecosistemas del Milenio  (2005), Los Servicios Ecosistémicos son los beneficios directos o indirectos que los humanos obtenemos  de los ecosistemas.</a:t>
            </a:r>
            <a:endParaRPr lang="es-CO" sz="2800" b="0" strike="noStrike" spc="-1">
              <a:latin typeface="Arial"/>
            </a:endParaRPr>
          </a:p>
        </p:txBody>
      </p:sp>
      <p:sp>
        <p:nvSpPr>
          <p:cNvPr id="265" name="CustomShape 2"/>
          <p:cNvSpPr/>
          <p:nvPr/>
        </p:nvSpPr>
        <p:spPr>
          <a:xfrm>
            <a:off x="1601640" y="375840"/>
            <a:ext cx="5400360" cy="42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57040" indent="-255240" algn="ctr">
              <a:lnSpc>
                <a:spcPct val="100000"/>
              </a:lnSpc>
              <a:spcBef>
                <a:spcPts val="675"/>
              </a:spcBef>
              <a:tabLst>
                <a:tab pos="0" algn="l"/>
              </a:tabLst>
            </a:pPr>
            <a:r>
              <a:rPr lang="es-ES" sz="3380" b="1" strike="noStrike" spc="-1" dirty="0">
                <a:solidFill>
                  <a:srgbClr val="FFFFFF"/>
                </a:solidFill>
                <a:latin typeface="Calibri"/>
                <a:ea typeface="DejaVu Sans"/>
              </a:rPr>
              <a:t>	</a:t>
            </a:r>
            <a:r>
              <a:rPr lang="es-ES" sz="3380" b="1" strike="noStrike" spc="-1" dirty="0" smtClean="0">
                <a:solidFill>
                  <a:srgbClr val="FFFFFF"/>
                </a:solidFill>
                <a:latin typeface="Calibri"/>
                <a:ea typeface="DejaVu Sans"/>
              </a:rPr>
              <a:t>Servicios ecosistémicos</a:t>
            </a:r>
            <a:endParaRPr lang="es-CO" sz="3380" b="0" strike="noStrike" spc="-1" dirty="0">
              <a:latin typeface="Arial"/>
            </a:endParaRPr>
          </a:p>
        </p:txBody>
      </p:sp>
      <p:sp>
        <p:nvSpPr>
          <p:cNvPr id="266" name="CustomShape 3"/>
          <p:cNvSpPr/>
          <p:nvPr/>
        </p:nvSpPr>
        <p:spPr>
          <a:xfrm>
            <a:off x="7029180" y="4430332"/>
            <a:ext cx="1878840" cy="2986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CO" sz="1350" b="0" strike="noStrike" spc="-1" dirty="0" err="1">
                <a:solidFill>
                  <a:srgbClr val="222222"/>
                </a:solidFill>
                <a:latin typeface="Arial"/>
                <a:ea typeface="DejaVu Sans"/>
              </a:rPr>
              <a:t>Assessment</a:t>
            </a:r>
            <a:r>
              <a:rPr lang="es-CO" sz="1350" b="0" strike="noStrike" spc="-1" dirty="0">
                <a:solidFill>
                  <a:srgbClr val="222222"/>
                </a:solidFill>
                <a:latin typeface="Arial"/>
                <a:ea typeface="DejaVu Sans"/>
              </a:rPr>
              <a:t> (2005). </a:t>
            </a:r>
            <a:endParaRPr lang="es-CO" sz="13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699840" y="1413360"/>
            <a:ext cx="7580160" cy="307631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400" b="1" strike="noStrike" spc="-1" dirty="0">
                <a:solidFill>
                  <a:srgbClr val="25272B"/>
                </a:solidFill>
                <a:latin typeface="Calibri"/>
                <a:ea typeface="DejaVu Sans"/>
              </a:rPr>
              <a:t>1. Servicios culturales:</a:t>
            </a:r>
            <a:r>
              <a:rPr lang="es-CO" sz="1400" b="0" strike="noStrike" spc="-1" dirty="0">
                <a:solidFill>
                  <a:srgbClr val="25272B"/>
                </a:solidFill>
                <a:latin typeface="Calibri"/>
                <a:ea typeface="DejaVu Sans"/>
              </a:rPr>
              <a:t> son aquellas riquezas inmateriales que nos sirven para construir nuestra vida social. Algunos ejemplos son la recreación y el ecoturismo.</a:t>
            </a:r>
            <a:r>
              <a:rPr dirty="0"/>
              <a:t/>
            </a:r>
            <a:br>
              <a:rPr dirty="0"/>
            </a:br>
            <a:r>
              <a:rPr dirty="0"/>
              <a:t/>
            </a:r>
            <a:br>
              <a:rPr dirty="0"/>
            </a:br>
            <a:r>
              <a:rPr lang="es-CO" sz="1400" b="1" strike="noStrike" spc="-1" dirty="0">
                <a:solidFill>
                  <a:srgbClr val="25272B"/>
                </a:solidFill>
                <a:latin typeface="Calibri"/>
                <a:ea typeface="DejaVu Sans"/>
              </a:rPr>
              <a:t>2. Servicios de regulación</a:t>
            </a:r>
            <a:r>
              <a:rPr lang="es-CO" sz="1400" b="0" strike="noStrike" spc="-1" dirty="0">
                <a:solidFill>
                  <a:srgbClr val="25272B"/>
                </a:solidFill>
                <a:latin typeface="Calibri"/>
                <a:ea typeface="DejaVu Sans"/>
              </a:rPr>
              <a:t>: son aquellos bienes producidos por la regulación de los ecosistemas. Entre ellos puedes encontrar la regulación de la calidad del aire o la fertilidad de los suelos.</a:t>
            </a:r>
            <a:r>
              <a:rPr dirty="0"/>
              <a:t/>
            </a:r>
            <a:br>
              <a:rPr dirty="0"/>
            </a:br>
            <a:r>
              <a:rPr dirty="0"/>
              <a:t/>
            </a:r>
            <a:br>
              <a:rPr dirty="0"/>
            </a:br>
            <a:r>
              <a:rPr lang="es-CO" sz="1400" b="1" strike="noStrike" spc="-1" dirty="0">
                <a:solidFill>
                  <a:srgbClr val="25272B"/>
                </a:solidFill>
                <a:latin typeface="Calibri"/>
                <a:ea typeface="DejaVu Sans"/>
              </a:rPr>
              <a:t>3.</a:t>
            </a:r>
            <a:r>
              <a:rPr lang="es-CO" sz="1400" b="0" strike="noStrike" spc="-1" dirty="0">
                <a:solidFill>
                  <a:srgbClr val="25272B"/>
                </a:solidFill>
                <a:latin typeface="Calibri"/>
                <a:ea typeface="DejaVu Sans"/>
              </a:rPr>
              <a:t> </a:t>
            </a:r>
            <a:r>
              <a:rPr lang="es-CO" sz="1400" b="1" strike="noStrike" spc="-1" dirty="0">
                <a:solidFill>
                  <a:srgbClr val="25272B"/>
                </a:solidFill>
                <a:latin typeface="Calibri"/>
                <a:ea typeface="DejaVu Sans"/>
              </a:rPr>
              <a:t>Servicios de aprovisionamiento: </a:t>
            </a:r>
            <a:r>
              <a:rPr lang="es-CO" sz="1400" b="0" strike="noStrike" spc="-1" dirty="0">
                <a:solidFill>
                  <a:srgbClr val="25272B"/>
                </a:solidFill>
                <a:latin typeface="Calibri"/>
                <a:ea typeface="DejaVu Sans"/>
              </a:rPr>
              <a:t>son los productos consumibles. Entre los más importantes están el agua y los alimentos.</a:t>
            </a:r>
            <a:r>
              <a:rPr dirty="0"/>
              <a:t/>
            </a:r>
            <a:br>
              <a:rPr dirty="0"/>
            </a:br>
            <a:r>
              <a:rPr dirty="0"/>
              <a:t/>
            </a:r>
            <a:br>
              <a:rPr dirty="0"/>
            </a:br>
            <a:r>
              <a:rPr lang="es-CO" sz="1400" b="0" strike="noStrike" spc="-1" dirty="0">
                <a:solidFill>
                  <a:srgbClr val="25272B"/>
                </a:solidFill>
                <a:latin typeface="Calibri"/>
                <a:ea typeface="DejaVu Sans"/>
              </a:rPr>
              <a:t>4. </a:t>
            </a:r>
            <a:r>
              <a:rPr lang="es-CO" sz="1400" b="1" strike="noStrike" spc="-1" dirty="0">
                <a:solidFill>
                  <a:srgbClr val="25272B"/>
                </a:solidFill>
                <a:latin typeface="Calibri"/>
                <a:ea typeface="DejaVu Sans"/>
              </a:rPr>
              <a:t>Servicios de sostenimiento:</a:t>
            </a:r>
            <a:r>
              <a:rPr lang="es-CO" sz="1400" b="0" strike="noStrike" spc="-1" dirty="0">
                <a:solidFill>
                  <a:srgbClr val="25272B"/>
                </a:solidFill>
                <a:latin typeface="Calibri"/>
                <a:ea typeface="DejaVu Sans"/>
              </a:rPr>
              <a:t> son los bienes necesarios para que los otros servicios sigan existiendo. Entre ellos, el ciclo de los nutrientes o la formación de suelos. Prácticamente, los servicios ecosistémicos sostienen toda la vida como la conocemos. Son vitales para nuestra supervivencia y por eso es tan importante cuidar el capital natural que los produce.</a:t>
            </a:r>
            <a:endParaRPr lang="es-CO" sz="1400" b="0" strike="noStrike" spc="-1" dirty="0">
              <a:latin typeface="Arial"/>
            </a:endParaRPr>
          </a:p>
        </p:txBody>
      </p:sp>
      <p:sp>
        <p:nvSpPr>
          <p:cNvPr id="268" name="CustomShape 2"/>
          <p:cNvSpPr/>
          <p:nvPr/>
        </p:nvSpPr>
        <p:spPr>
          <a:xfrm>
            <a:off x="114480" y="16560"/>
            <a:ext cx="836100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57040" indent="-255240" algn="ctr">
              <a:lnSpc>
                <a:spcPct val="100000"/>
              </a:lnSpc>
              <a:spcBef>
                <a:spcPts val="641"/>
              </a:spcBef>
              <a:tabLst>
                <a:tab pos="0" algn="l"/>
              </a:tabLst>
            </a:pPr>
            <a:r>
              <a:rPr lang="es-ES" sz="3200" b="1" strike="noStrike" spc="-1" dirty="0">
                <a:solidFill>
                  <a:srgbClr val="FFFFFF"/>
                </a:solidFill>
                <a:latin typeface="Calibri"/>
                <a:ea typeface="DejaVu Sans"/>
              </a:rPr>
              <a:t>	¿</a:t>
            </a:r>
            <a:r>
              <a:rPr lang="es-ES" sz="3200" b="1" strike="noStrike" spc="-1" dirty="0" smtClean="0">
                <a:solidFill>
                  <a:srgbClr val="FFFFFF"/>
                </a:solidFill>
                <a:latin typeface="Calibri"/>
                <a:ea typeface="DejaVu Sans"/>
              </a:rPr>
              <a:t>Cómo se clasifican los servicios ecosistémicos?</a:t>
            </a:r>
            <a:endParaRPr lang="es-CO" sz="3200" b="0" strike="noStrike" spc="-1" dirty="0">
              <a:latin typeface="Arial"/>
            </a:endParaRPr>
          </a:p>
        </p:txBody>
      </p:sp>
      <p:sp>
        <p:nvSpPr>
          <p:cNvPr id="269" name="CustomShape 3"/>
          <p:cNvSpPr/>
          <p:nvPr/>
        </p:nvSpPr>
        <p:spPr>
          <a:xfrm>
            <a:off x="5625373" y="4630596"/>
            <a:ext cx="342720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MX" sz="1350" b="0" u="sng" strike="noStrike" spc="-1" dirty="0">
                <a:solidFill>
                  <a:srgbClr val="0000FF"/>
                </a:solidFill>
                <a:uFillTx/>
                <a:latin typeface="Calibri"/>
                <a:ea typeface="DejaVu Sans"/>
                <a:hlinkClick r:id="rId3"/>
              </a:rPr>
              <a:t>https://www.wwf.org.co/?uNewsID=324210</a:t>
            </a:r>
            <a:endParaRPr lang="es-CO" sz="13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1870920" y="233640"/>
            <a:ext cx="5400360" cy="42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57040" indent="-255240" algn="ctr">
              <a:lnSpc>
                <a:spcPct val="100000"/>
              </a:lnSpc>
              <a:spcBef>
                <a:spcPts val="675"/>
              </a:spcBef>
              <a:tabLst>
                <a:tab pos="0" algn="l"/>
              </a:tabLst>
            </a:pPr>
            <a:r>
              <a:rPr lang="es-ES" sz="3380" b="1" strike="noStrike" spc="-1" dirty="0">
                <a:solidFill>
                  <a:srgbClr val="FFFFFF"/>
                </a:solidFill>
                <a:latin typeface="Calibri"/>
                <a:ea typeface="DejaVu Sans"/>
              </a:rPr>
              <a:t>	</a:t>
            </a:r>
            <a:r>
              <a:rPr lang="es-ES" sz="3380" b="1" strike="noStrike" spc="-1" dirty="0" smtClean="0">
                <a:solidFill>
                  <a:srgbClr val="FFFFFF"/>
                </a:solidFill>
                <a:latin typeface="Calibri"/>
                <a:ea typeface="DejaVu Sans"/>
              </a:rPr>
              <a:t>Servicios ecosistémicos</a:t>
            </a:r>
            <a:endParaRPr lang="es-CO" sz="3380" b="0" strike="noStrike" spc="-1" dirty="0">
              <a:latin typeface="Arial"/>
            </a:endParaRPr>
          </a:p>
        </p:txBody>
      </p:sp>
      <p:pic>
        <p:nvPicPr>
          <p:cNvPr id="271" name="Picture 2"/>
          <p:cNvPicPr/>
          <p:nvPr/>
        </p:nvPicPr>
        <p:blipFill>
          <a:blip r:embed="rId3"/>
          <a:stretch/>
        </p:blipFill>
        <p:spPr>
          <a:xfrm>
            <a:off x="2596320" y="1084320"/>
            <a:ext cx="3723840" cy="3490920"/>
          </a:xfrm>
          <a:prstGeom prst="rect">
            <a:avLst/>
          </a:prstGeom>
          <a:ln w="0">
            <a:noFill/>
          </a:ln>
        </p:spPr>
      </p:pic>
      <p:sp>
        <p:nvSpPr>
          <p:cNvPr id="272" name="CustomShape 2"/>
          <p:cNvSpPr/>
          <p:nvPr/>
        </p:nvSpPr>
        <p:spPr>
          <a:xfrm>
            <a:off x="2596320" y="4701240"/>
            <a:ext cx="394956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350" b="0" strike="noStrike" spc="-1" dirty="0">
                <a:solidFill>
                  <a:srgbClr val="222222"/>
                </a:solidFill>
                <a:latin typeface="Arial"/>
                <a:ea typeface="DejaVu Sans"/>
              </a:rPr>
              <a:t>Fuente: Informe Planeta Vivo WWF (2016). </a:t>
            </a:r>
            <a:endParaRPr lang="es-CO" sz="13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1333440" y="1986840"/>
            <a:ext cx="69832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a:solidFill>
                  <a:srgbClr val="000000"/>
                </a:solidFill>
                <a:latin typeface="Arial"/>
                <a:ea typeface="Times New Roman"/>
              </a:rPr>
              <a:t>1.5. Ambiente</a:t>
            </a: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023948" y="1401001"/>
            <a:ext cx="631584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just">
              <a:lnSpc>
                <a:spcPct val="100000"/>
              </a:lnSpc>
              <a:tabLst>
                <a:tab pos="2209680" algn="l"/>
              </a:tabLst>
            </a:pPr>
            <a:r>
              <a:rPr lang="es-ES_tradnl" sz="1800" b="0" strike="noStrike" spc="-1" dirty="0">
                <a:solidFill>
                  <a:srgbClr val="000000"/>
                </a:solidFill>
                <a:latin typeface="Arial"/>
                <a:ea typeface="DejaVu Sans"/>
              </a:rPr>
              <a:t>1.1. Ecología</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1.2. Biodiversidad</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1.3. Ecosistema</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1.4. Bienes y Servicios ecosistémicos</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1.5. Ambiente</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1.6. Transformación de los ecosistemas y cambio ambiental global</a:t>
            </a:r>
            <a:endParaRPr lang="es-CO" sz="1800" b="0" strike="noStrike" spc="-1" dirty="0">
              <a:latin typeface="Arial"/>
            </a:endParaRPr>
          </a:p>
          <a:p>
            <a:pPr marL="457200" algn="just">
              <a:lnSpc>
                <a:spcPct val="100000"/>
              </a:lnSpc>
              <a:tabLst>
                <a:tab pos="2209680" algn="l"/>
              </a:tabLst>
            </a:pPr>
            <a:r>
              <a:rPr lang="es-MX" sz="1800" b="0" strike="noStrike" spc="-1" dirty="0">
                <a:solidFill>
                  <a:srgbClr val="000000"/>
                </a:solidFill>
                <a:latin typeface="Arial"/>
                <a:ea typeface="DejaVu Sans"/>
              </a:rPr>
              <a:t>1.7. </a:t>
            </a:r>
            <a:r>
              <a:rPr lang="es-ES_tradnl" sz="1800" b="0" strike="noStrike" spc="-1" dirty="0">
                <a:solidFill>
                  <a:srgbClr val="000000"/>
                </a:solidFill>
                <a:latin typeface="Arial"/>
                <a:ea typeface="DejaVu Sans"/>
              </a:rPr>
              <a:t>Contaminación Ambiental</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1.8. Aspecto Ambiental</a:t>
            </a:r>
            <a:endParaRPr lang="es-CO" sz="1800" b="0" strike="noStrike" spc="-1" dirty="0">
              <a:latin typeface="Arial"/>
            </a:endParaRPr>
          </a:p>
          <a:p>
            <a:pPr marL="457200" algn="just">
              <a:lnSpc>
                <a:spcPct val="100000"/>
              </a:lnSpc>
              <a:tabLst>
                <a:tab pos="2209680" algn="l"/>
              </a:tabLst>
            </a:pPr>
            <a:r>
              <a:rPr lang="es-ES_tradnl" sz="1800" b="0" strike="noStrike" spc="-1" dirty="0">
                <a:solidFill>
                  <a:srgbClr val="000000"/>
                </a:solidFill>
                <a:latin typeface="Arial"/>
                <a:ea typeface="DejaVu Sans"/>
              </a:rPr>
              <a:t>1.9. Impacto Ambiental</a:t>
            </a:r>
            <a:endParaRPr lang="es-CO" sz="1800" b="0" strike="noStrike" spc="-1" dirty="0">
              <a:latin typeface="Arial"/>
            </a:endParaRPr>
          </a:p>
          <a:p>
            <a:pPr marL="457200" algn="just">
              <a:lnSpc>
                <a:spcPct val="100000"/>
              </a:lnSpc>
              <a:tabLst>
                <a:tab pos="2209680" algn="l"/>
              </a:tabLst>
            </a:pPr>
            <a:endParaRPr lang="es-CO" sz="1800" b="0" strike="noStrike" spc="-1" dirty="0">
              <a:latin typeface="Arial"/>
            </a:endParaRPr>
          </a:p>
        </p:txBody>
      </p:sp>
      <p:sp>
        <p:nvSpPr>
          <p:cNvPr id="206" name="CustomShape 2"/>
          <p:cNvSpPr/>
          <p:nvPr/>
        </p:nvSpPr>
        <p:spPr>
          <a:xfrm>
            <a:off x="2031840" y="711360"/>
            <a:ext cx="45702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2400" b="1" strike="noStrike" spc="-1">
                <a:solidFill>
                  <a:srgbClr val="000000"/>
                </a:solidFill>
                <a:latin typeface="Calibri"/>
                <a:ea typeface="DejaVu Sans"/>
              </a:rPr>
              <a:t>CONTENIDO</a:t>
            </a:r>
            <a:endParaRPr lang="es-CO"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175320" y="93600"/>
            <a:ext cx="8113680" cy="88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89000"/>
          </a:bodyPr>
          <a:lstStyle/>
          <a:p>
            <a:pPr algn="ctr">
              <a:lnSpc>
                <a:spcPct val="100000"/>
              </a:lnSpc>
            </a:pPr>
            <a:r>
              <a:rPr lang="es-CO" sz="4400" b="1" strike="noStrike" spc="-1" dirty="0" smtClean="0">
                <a:solidFill>
                  <a:srgbClr val="FFFFFF"/>
                </a:solidFill>
                <a:latin typeface="Calibri"/>
                <a:ea typeface="DejaVu Sans"/>
              </a:rPr>
              <a:t>El ambiente más allá de lo ecológico</a:t>
            </a:r>
            <a:endParaRPr lang="es-CO" sz="4400" b="1" strike="noStrike" spc="-1" dirty="0">
              <a:latin typeface="Arial"/>
            </a:endParaRPr>
          </a:p>
        </p:txBody>
      </p:sp>
      <p:sp>
        <p:nvSpPr>
          <p:cNvPr id="275" name="CustomShape 2"/>
          <p:cNvSpPr/>
          <p:nvPr/>
        </p:nvSpPr>
        <p:spPr>
          <a:xfrm>
            <a:off x="802800" y="1527480"/>
            <a:ext cx="7254720" cy="2707560"/>
          </a:xfrm>
          <a:prstGeom prst="rect">
            <a:avLst/>
          </a:prstGeom>
          <a:solidFill>
            <a:srgbClr val="FFFFFF"/>
          </a:solidFill>
          <a:ln w="25560">
            <a:solidFill>
              <a:srgbClr val="F79646"/>
            </a:solidFill>
            <a:round/>
          </a:ln>
        </p:spPr>
        <p:style>
          <a:lnRef idx="0">
            <a:scrgbClr r="0" g="0" b="0"/>
          </a:lnRef>
          <a:fillRef idx="0">
            <a:scrgbClr r="0" g="0" b="0"/>
          </a:fillRef>
          <a:effectRef idx="0">
            <a:scrgbClr r="0" g="0" b="0"/>
          </a:effectRef>
          <a:fontRef idx="minor"/>
        </p:style>
        <p:txBody>
          <a:bodyPr lIns="90000" tIns="45000" rIns="90000" bIns="45000">
            <a:normAutofit fontScale="92500"/>
          </a:bodyPr>
          <a:lstStyle/>
          <a:p>
            <a:pPr marL="343080" indent="-341280" algn="ctr">
              <a:lnSpc>
                <a:spcPct val="100000"/>
              </a:lnSpc>
              <a:spcBef>
                <a:spcPts val="561"/>
              </a:spcBef>
              <a:tabLst>
                <a:tab pos="0" algn="l"/>
              </a:tabLst>
            </a:pPr>
            <a:r>
              <a:rPr lang="es-CO" sz="2800" b="0" strike="noStrike" spc="-1">
                <a:solidFill>
                  <a:srgbClr val="000000"/>
                </a:solidFill>
                <a:latin typeface="Calibri"/>
                <a:ea typeface="DejaVu Sans"/>
              </a:rPr>
              <a:t>	“Un gran sistema dinámico y complejo, conformado por elementos bióticos (vivos) y abióticos (teóricamente no vivos), y por las relaciones entre éstos, y también por elementos inmateriales, pero igualmente reales, tangibles e identificables” (</a:t>
            </a:r>
            <a:r>
              <a:rPr lang="es-CO" sz="2800" b="0" strike="noStrike" spc="-1">
                <a:solidFill>
                  <a:srgbClr val="222222"/>
                </a:solidFill>
                <a:latin typeface="Calibri"/>
                <a:ea typeface="DejaVu Sans"/>
              </a:rPr>
              <a:t>Wilches-Chaux, 2013). </a:t>
            </a:r>
            <a:endParaRPr lang="es-CO" sz="2800" b="0" strike="noStrike" spc="-1">
              <a:latin typeface="Arial"/>
            </a:endParaRPr>
          </a:p>
        </p:txBody>
      </p:sp>
      <p:sp>
        <p:nvSpPr>
          <p:cNvPr id="276" name="CustomShape 3"/>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F60C2241-F83A-4FE5-8CCC-2BFA4322E9CD}" type="slidenum">
              <a:rPr lang="es-CO" sz="1200" b="0" strike="noStrike" spc="-1">
                <a:solidFill>
                  <a:srgbClr val="8B8B8B"/>
                </a:solidFill>
                <a:latin typeface="Calibri"/>
                <a:ea typeface="DejaVu Sans"/>
              </a:rPr>
              <a:t>20</a:t>
            </a:fld>
            <a:endParaRPr lang="es-CO"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CO" sz="4000" b="1" strike="noStrike" spc="-1" dirty="0" smtClean="0">
                <a:solidFill>
                  <a:srgbClr val="FFFFFF"/>
                </a:solidFill>
                <a:latin typeface="Calibri"/>
                <a:ea typeface="DejaVu Sans"/>
              </a:rPr>
              <a:t>El concepto de ambiente</a:t>
            </a:r>
            <a:endParaRPr lang="es-CO" sz="4000" b="0" strike="noStrike" spc="-1" dirty="0">
              <a:latin typeface="Arial"/>
            </a:endParaRPr>
          </a:p>
        </p:txBody>
      </p:sp>
      <p:sp>
        <p:nvSpPr>
          <p:cNvPr id="278" name="CustomShape 2"/>
          <p:cNvSpPr/>
          <p:nvPr/>
        </p:nvSpPr>
        <p:spPr>
          <a:xfrm>
            <a:off x="182880" y="1259280"/>
            <a:ext cx="5566680" cy="339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2500" lnSpcReduction="20000"/>
          </a:bodyPr>
          <a:lstStyle/>
          <a:p>
            <a:pPr algn="just">
              <a:lnSpc>
                <a:spcPct val="100000"/>
              </a:lnSpc>
              <a:spcBef>
                <a:spcPts val="641"/>
              </a:spcBef>
              <a:tabLst>
                <a:tab pos="0" algn="l"/>
              </a:tabLst>
            </a:pPr>
            <a:r>
              <a:rPr lang="es-CO" sz="3200" b="0" strike="noStrike" spc="-1" dirty="0">
                <a:solidFill>
                  <a:srgbClr val="000000"/>
                </a:solidFill>
                <a:latin typeface="Calibri"/>
                <a:ea typeface="DejaVu Sans"/>
              </a:rPr>
              <a:t>“ La interacción que se establece entre el ecosistema y la cultura” </a:t>
            </a:r>
            <a:endParaRPr lang="es-CO" sz="3200" b="0" strike="noStrike" spc="-1" dirty="0">
              <a:latin typeface="Arial"/>
            </a:endParaRPr>
          </a:p>
          <a:p>
            <a:pPr algn="just">
              <a:lnSpc>
                <a:spcPct val="100000"/>
              </a:lnSpc>
              <a:spcBef>
                <a:spcPts val="641"/>
              </a:spcBef>
              <a:tabLst>
                <a:tab pos="0" algn="l"/>
              </a:tabLst>
            </a:pPr>
            <a:endParaRPr lang="es-CO" sz="3200" b="0" strike="noStrike" spc="-1" dirty="0">
              <a:latin typeface="Arial"/>
            </a:endParaRPr>
          </a:p>
          <a:p>
            <a:pPr algn="r">
              <a:lnSpc>
                <a:spcPct val="100000"/>
              </a:lnSpc>
              <a:spcBef>
                <a:spcPts val="641"/>
              </a:spcBef>
              <a:tabLst>
                <a:tab pos="0" algn="l"/>
              </a:tabLst>
            </a:pPr>
            <a:r>
              <a:rPr lang="es-CO" sz="3200" b="0" strike="noStrike" spc="-1" dirty="0">
                <a:solidFill>
                  <a:srgbClr val="000000"/>
                </a:solidFill>
                <a:latin typeface="Calibri"/>
                <a:ea typeface="DejaVu Sans"/>
              </a:rPr>
              <a:t>Augusto Ángel Maya.</a:t>
            </a:r>
            <a:endParaRPr lang="es-CO" sz="3200" b="0" strike="noStrike" spc="-1" dirty="0">
              <a:latin typeface="Arial"/>
            </a:endParaRPr>
          </a:p>
          <a:p>
            <a:pPr algn="just">
              <a:lnSpc>
                <a:spcPct val="100000"/>
              </a:lnSpc>
              <a:spcBef>
                <a:spcPts val="641"/>
              </a:spcBef>
              <a:tabLst>
                <a:tab pos="0" algn="l"/>
              </a:tabLst>
            </a:pPr>
            <a:endParaRPr lang="es-CO" sz="3200" b="0" strike="noStrike" spc="-1" dirty="0">
              <a:latin typeface="Arial"/>
            </a:endParaRPr>
          </a:p>
          <a:p>
            <a:pPr marL="89280" algn="just">
              <a:lnSpc>
                <a:spcPct val="100000"/>
              </a:lnSpc>
              <a:spcBef>
                <a:spcPts val="660"/>
              </a:spcBef>
              <a:tabLst>
                <a:tab pos="0" algn="l"/>
              </a:tabLst>
            </a:pPr>
            <a:r>
              <a:rPr lang="es-CO" sz="3200" b="0" strike="noStrike" spc="-1" dirty="0">
                <a:solidFill>
                  <a:srgbClr val="000000"/>
                </a:solidFill>
                <a:latin typeface="Calibri"/>
                <a:ea typeface="DejaVu Sans"/>
              </a:rPr>
              <a:t>“El concepto de ambiente nos conduce tanto al conocimiento y estudio de las leyes que tiene la estructura y funcionamiento del ecosistema, como también a la forma en que se </a:t>
            </a:r>
            <a:r>
              <a:rPr lang="es-CO" sz="3300" b="0" strike="noStrike" spc="-1" dirty="0">
                <a:solidFill>
                  <a:srgbClr val="000000"/>
                </a:solidFill>
                <a:latin typeface="Calibri"/>
                <a:ea typeface="DejaVu Sans"/>
              </a:rPr>
              <a:t>establecen las relaciones sociales y la manera en que interactúan estos dos sistemas”. </a:t>
            </a:r>
            <a:endParaRPr lang="es-CO" sz="3300" b="0" strike="noStrike" spc="-1" dirty="0">
              <a:latin typeface="Arial"/>
            </a:endParaRPr>
          </a:p>
          <a:p>
            <a:pPr marL="89280" algn="just">
              <a:lnSpc>
                <a:spcPct val="100000"/>
              </a:lnSpc>
              <a:spcBef>
                <a:spcPts val="660"/>
              </a:spcBef>
              <a:tabLst>
                <a:tab pos="0" algn="l"/>
              </a:tabLst>
            </a:pPr>
            <a:endParaRPr lang="es-CO" sz="3300" b="0" strike="noStrike" spc="-1" dirty="0">
              <a:latin typeface="Arial"/>
            </a:endParaRPr>
          </a:p>
          <a:p>
            <a:pPr marL="89280" algn="r">
              <a:lnSpc>
                <a:spcPct val="100000"/>
              </a:lnSpc>
              <a:spcBef>
                <a:spcPts val="660"/>
              </a:spcBef>
              <a:tabLst>
                <a:tab pos="0" algn="l"/>
              </a:tabLst>
            </a:pPr>
            <a:r>
              <a:rPr lang="es-CO" sz="3300" b="0" strike="noStrike" spc="-1" dirty="0">
                <a:solidFill>
                  <a:srgbClr val="000000"/>
                </a:solidFill>
                <a:latin typeface="Calibri"/>
                <a:ea typeface="DejaVu Sans"/>
              </a:rPr>
              <a:t>Guerrero (2016)</a:t>
            </a:r>
            <a:endParaRPr lang="es-CO" sz="3300" b="0" strike="noStrike" spc="-1" dirty="0">
              <a:latin typeface="Arial"/>
            </a:endParaRPr>
          </a:p>
          <a:p>
            <a:pPr marL="89280">
              <a:lnSpc>
                <a:spcPct val="100000"/>
              </a:lnSpc>
              <a:spcBef>
                <a:spcPts val="641"/>
              </a:spcBef>
              <a:tabLst>
                <a:tab pos="0" algn="l"/>
              </a:tabLst>
            </a:pPr>
            <a:endParaRPr lang="es-CO" sz="3300" b="0" strike="noStrike" spc="-1" dirty="0">
              <a:latin typeface="Arial"/>
            </a:endParaRPr>
          </a:p>
        </p:txBody>
      </p:sp>
      <p:pic>
        <p:nvPicPr>
          <p:cNvPr id="279" name="Picture 2"/>
          <p:cNvPicPr/>
          <p:nvPr/>
        </p:nvPicPr>
        <p:blipFill>
          <a:blip r:embed="rId3"/>
          <a:stretch/>
        </p:blipFill>
        <p:spPr>
          <a:xfrm>
            <a:off x="5861520" y="1259280"/>
            <a:ext cx="2979720" cy="2797920"/>
          </a:xfrm>
          <a:prstGeom prst="rect">
            <a:avLst/>
          </a:prstGeom>
          <a:ln w="0">
            <a:noFill/>
          </a:ln>
        </p:spPr>
      </p:pic>
      <p:sp>
        <p:nvSpPr>
          <p:cNvPr id="280" name="CustomShape 3"/>
          <p:cNvSpPr/>
          <p:nvPr/>
        </p:nvSpPr>
        <p:spPr>
          <a:xfrm>
            <a:off x="5425560" y="4118400"/>
            <a:ext cx="37166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MX" sz="1400" b="0" u="sng" strike="noStrike" spc="-1">
                <a:solidFill>
                  <a:srgbClr val="0000FF"/>
                </a:solidFill>
                <a:uFillTx/>
                <a:latin typeface="Calibri"/>
                <a:ea typeface="DejaVu Sans"/>
                <a:hlinkClick r:id="rId4"/>
              </a:rPr>
              <a:t>http://ticsustentables4.blogspot.com</a:t>
            </a:r>
            <a:endParaRPr lang="es-CO"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1200907" y="292267"/>
            <a:ext cx="7151760" cy="64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a:t>
            </a:r>
            <a:endParaRPr lang="es-CO" sz="2800" b="0" strike="noStrike" spc="-1" dirty="0">
              <a:latin typeface="Arial"/>
            </a:endParaRPr>
          </a:p>
        </p:txBody>
      </p:sp>
      <p:sp>
        <p:nvSpPr>
          <p:cNvPr id="282" name="CustomShape 2"/>
          <p:cNvSpPr/>
          <p:nvPr/>
        </p:nvSpPr>
        <p:spPr>
          <a:xfrm rot="21575400">
            <a:off x="2572656" y="1208772"/>
            <a:ext cx="4408261" cy="416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3200" b="1" strike="noStrike" spc="-1" dirty="0" smtClean="0">
                <a:solidFill>
                  <a:srgbClr val="158466"/>
                </a:solidFill>
                <a:latin typeface="Calibri"/>
                <a:ea typeface="DejaVu Sans"/>
              </a:rPr>
              <a:t>Medio natural</a:t>
            </a:r>
            <a:endParaRPr lang="es-CO" sz="3200" b="0" strike="noStrike" spc="-1" dirty="0" smtClean="0">
              <a:latin typeface="Arial"/>
            </a:endParaRPr>
          </a:p>
          <a:p>
            <a:pPr>
              <a:lnSpc>
                <a:spcPct val="100000"/>
              </a:lnSpc>
            </a:pPr>
            <a:r>
              <a:rPr lang="es-CO" sz="3200" b="0" strike="noStrike" spc="-1" dirty="0" smtClean="0">
                <a:solidFill>
                  <a:srgbClr val="355269"/>
                </a:solidFill>
                <a:latin typeface="Calibri"/>
                <a:ea typeface="DejaVu Sans"/>
              </a:rPr>
              <a:t>Sistema Físico o abiótico.</a:t>
            </a:r>
            <a:endParaRPr lang="es-CO" sz="3200" b="0" strike="noStrike" spc="-1" dirty="0" smtClean="0">
              <a:latin typeface="Arial"/>
            </a:endParaRPr>
          </a:p>
          <a:p>
            <a:pPr>
              <a:lnSpc>
                <a:spcPct val="100000"/>
              </a:lnSpc>
            </a:pPr>
            <a:r>
              <a:rPr lang="es-CO" sz="3200" b="0" strike="noStrike" spc="-1" dirty="0" smtClean="0">
                <a:solidFill>
                  <a:srgbClr val="355269"/>
                </a:solidFill>
                <a:latin typeface="Calibri"/>
                <a:ea typeface="DejaVu Sans"/>
              </a:rPr>
              <a:t>Sistema </a:t>
            </a:r>
            <a:r>
              <a:rPr lang="es-CO" sz="3200" b="0" strike="noStrike" spc="-1" dirty="0">
                <a:solidFill>
                  <a:srgbClr val="355269"/>
                </a:solidFill>
                <a:latin typeface="Calibri"/>
                <a:ea typeface="DejaVu Sans"/>
              </a:rPr>
              <a:t>Biótico.</a:t>
            </a:r>
            <a:endParaRPr lang="es-CO" sz="3200" b="0" strike="noStrike" spc="-1" dirty="0">
              <a:latin typeface="Arial"/>
            </a:endParaRPr>
          </a:p>
          <a:p>
            <a:pPr>
              <a:lnSpc>
                <a:spcPct val="100000"/>
              </a:lnSpc>
            </a:pPr>
            <a:endParaRPr lang="es-CO" sz="3200" b="0" strike="noStrike" spc="-1" dirty="0">
              <a:latin typeface="Arial"/>
            </a:endParaRPr>
          </a:p>
          <a:p>
            <a:pPr>
              <a:lnSpc>
                <a:spcPct val="100000"/>
              </a:lnSpc>
            </a:pPr>
            <a:r>
              <a:rPr lang="es-CO" sz="3200" b="1" strike="noStrike" spc="-1" dirty="0" smtClean="0">
                <a:solidFill>
                  <a:srgbClr val="158466"/>
                </a:solidFill>
                <a:latin typeface="Calibri"/>
                <a:ea typeface="DejaVu Sans"/>
              </a:rPr>
              <a:t>Medio social</a:t>
            </a:r>
            <a:endParaRPr lang="es-CO" sz="3200" b="0" strike="noStrike" spc="-1" dirty="0">
              <a:latin typeface="Arial"/>
            </a:endParaRPr>
          </a:p>
          <a:p>
            <a:pPr>
              <a:lnSpc>
                <a:spcPct val="100000"/>
              </a:lnSpc>
            </a:pPr>
            <a:r>
              <a:rPr lang="es-CO" sz="3200" b="0" strike="noStrike" spc="-1" dirty="0" smtClean="0">
                <a:solidFill>
                  <a:srgbClr val="355269"/>
                </a:solidFill>
                <a:latin typeface="Calibri"/>
                <a:ea typeface="DejaVu Sans"/>
              </a:rPr>
              <a:t>Sistema </a:t>
            </a:r>
            <a:r>
              <a:rPr lang="es-CO" sz="3200" b="0" strike="noStrike" spc="-1" dirty="0">
                <a:solidFill>
                  <a:srgbClr val="355269"/>
                </a:solidFill>
                <a:latin typeface="Calibri"/>
                <a:ea typeface="DejaVu Sans"/>
              </a:rPr>
              <a:t>Antrópico.</a:t>
            </a:r>
            <a:endParaRPr lang="es-CO" sz="3200" b="0" strike="noStrike" spc="-1" dirty="0">
              <a:latin typeface="Arial"/>
            </a:endParaRPr>
          </a:p>
          <a:p>
            <a:pPr>
              <a:lnSpc>
                <a:spcPct val="100000"/>
              </a:lnSpc>
            </a:pPr>
            <a:endParaRPr lang="es-CO"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586800" y="16920"/>
            <a:ext cx="7151760" cy="881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 medio natural. </a:t>
            </a:r>
            <a:endParaRPr lang="es-CO" sz="2800" b="0" strike="noStrike" spc="-1" dirty="0">
              <a:latin typeface="Arial"/>
            </a:endParaRPr>
          </a:p>
        </p:txBody>
      </p:sp>
      <p:sp>
        <p:nvSpPr>
          <p:cNvPr id="284" name="CustomShape 2"/>
          <p:cNvSpPr/>
          <p:nvPr/>
        </p:nvSpPr>
        <p:spPr>
          <a:xfrm>
            <a:off x="474132" y="1177013"/>
            <a:ext cx="8134775" cy="375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400" b="1" strike="noStrike" spc="-1" dirty="0" smtClean="0">
                <a:solidFill>
                  <a:srgbClr val="254061"/>
                </a:solidFill>
                <a:latin typeface="Calibri"/>
                <a:ea typeface="DejaVu Sans"/>
              </a:rPr>
              <a:t>Sistema físico o abiótico</a:t>
            </a:r>
            <a:endParaRPr lang="es-CO" sz="2400" b="0" strike="noStrike" spc="-1" dirty="0" smtClean="0">
              <a:latin typeface="Arial"/>
            </a:endParaRPr>
          </a:p>
          <a:p>
            <a:pPr>
              <a:lnSpc>
                <a:spcPct val="100000"/>
              </a:lnSpc>
            </a:pPr>
            <a:r>
              <a:rPr lang="es-CO" sz="2400" b="0" strike="noStrike" spc="-1" dirty="0" smtClean="0">
                <a:solidFill>
                  <a:srgbClr val="000000"/>
                </a:solidFill>
                <a:latin typeface="Calibri"/>
                <a:ea typeface="DejaVu Sans"/>
              </a:rPr>
              <a:t>Medio inanimado que brinda soporte al medio biótico:</a:t>
            </a:r>
            <a:endParaRPr lang="es-CO" sz="2400" b="0" strike="noStrike" spc="-1" dirty="0" smtClean="0">
              <a:latin typeface="Arial"/>
            </a:endParaRPr>
          </a:p>
          <a:p>
            <a:pPr>
              <a:lnSpc>
                <a:spcPct val="100000"/>
              </a:lnSpc>
            </a:pPr>
            <a:endParaRPr lang="es-CO" sz="2400" b="0" strike="noStrike" spc="-1" dirty="0">
              <a:latin typeface="Arial"/>
            </a:endParaRPr>
          </a:p>
          <a:p>
            <a:pPr>
              <a:lnSpc>
                <a:spcPct val="100000"/>
              </a:lnSpc>
            </a:pPr>
            <a:r>
              <a:rPr lang="es-CO" sz="2400" b="0" strike="noStrike" spc="-1" dirty="0">
                <a:solidFill>
                  <a:srgbClr val="000000"/>
                </a:solidFill>
                <a:latin typeface="Calibri"/>
                <a:ea typeface="DejaVu Sans"/>
              </a:rPr>
              <a:t>- El Componente </a:t>
            </a:r>
            <a:r>
              <a:rPr lang="es-CO" sz="2400" b="0" strike="noStrike" spc="-1" dirty="0" err="1">
                <a:solidFill>
                  <a:srgbClr val="000000"/>
                </a:solidFill>
                <a:latin typeface="Calibri"/>
                <a:ea typeface="DejaVu Sans"/>
              </a:rPr>
              <a:t>geosférico</a:t>
            </a:r>
            <a:r>
              <a:rPr lang="es-CO" sz="2400" b="0" strike="noStrike" spc="-1" dirty="0">
                <a:solidFill>
                  <a:srgbClr val="000000"/>
                </a:solidFill>
                <a:latin typeface="Calibri"/>
                <a:ea typeface="DejaVu Sans"/>
              </a:rPr>
              <a:t> (suelo, geología y geomorfología)</a:t>
            </a:r>
            <a:endParaRPr lang="es-CO" sz="2400" b="0" strike="noStrike" spc="-1" dirty="0">
              <a:latin typeface="Arial"/>
            </a:endParaRPr>
          </a:p>
          <a:p>
            <a:pPr>
              <a:lnSpc>
                <a:spcPct val="100000"/>
              </a:lnSpc>
            </a:pPr>
            <a:r>
              <a:rPr lang="es-CO" sz="2400" b="0" strike="noStrike" spc="-1" dirty="0">
                <a:solidFill>
                  <a:srgbClr val="000000"/>
                </a:solidFill>
                <a:latin typeface="Calibri"/>
                <a:ea typeface="DejaVu Sans"/>
              </a:rPr>
              <a:t>- El componente clima (clima y aire)</a:t>
            </a:r>
            <a:endParaRPr lang="es-CO" sz="2400" b="0" strike="noStrike" spc="-1" dirty="0">
              <a:latin typeface="Arial"/>
            </a:endParaRPr>
          </a:p>
          <a:p>
            <a:pPr>
              <a:lnSpc>
                <a:spcPct val="100000"/>
              </a:lnSpc>
            </a:pPr>
            <a:r>
              <a:rPr lang="es-CO" sz="2400" b="0" strike="noStrike" spc="-1" dirty="0">
                <a:solidFill>
                  <a:srgbClr val="000000"/>
                </a:solidFill>
                <a:latin typeface="Calibri"/>
                <a:ea typeface="DejaVu Sans"/>
              </a:rPr>
              <a:t>- El componente hídrico (agua)</a:t>
            </a:r>
            <a:endParaRPr lang="es-CO" sz="2400" b="0" strike="noStrike" spc="-1" dirty="0">
              <a:latin typeface="Arial"/>
            </a:endParaRPr>
          </a:p>
          <a:p>
            <a:pPr>
              <a:lnSpc>
                <a:spcPct val="100000"/>
              </a:lnSpc>
            </a:pPr>
            <a:r>
              <a:rPr lang="es-CO" sz="2400" b="0" strike="noStrike" spc="-1" dirty="0">
                <a:solidFill>
                  <a:srgbClr val="000000"/>
                </a:solidFill>
                <a:latin typeface="Calibri"/>
                <a:ea typeface="DejaVu Sans"/>
              </a:rPr>
              <a:t>- Paisaje.</a:t>
            </a:r>
            <a:endParaRPr lang="es-CO" sz="2400" b="0" strike="noStrike" spc="-1" dirty="0">
              <a:latin typeface="Arial"/>
            </a:endParaRPr>
          </a:p>
          <a:p>
            <a:pPr>
              <a:lnSpc>
                <a:spcPct val="100000"/>
              </a:lnSpc>
            </a:pPr>
            <a:endParaRPr lang="es-CO" sz="2400" b="0" strike="noStrike" spc="-1" dirty="0">
              <a:latin typeface="Arial"/>
            </a:endParaRPr>
          </a:p>
          <a:p>
            <a:pPr algn="r">
              <a:lnSpc>
                <a:spcPct val="100000"/>
              </a:lnSpc>
            </a:pPr>
            <a:r>
              <a:rPr lang="es-CO" sz="2400" b="0" strike="noStrike" spc="-1" dirty="0">
                <a:solidFill>
                  <a:srgbClr val="222222"/>
                </a:solidFill>
                <a:latin typeface="Arial"/>
                <a:ea typeface="DejaVu Sans"/>
              </a:rPr>
              <a:t>Arboleda (2008) </a:t>
            </a:r>
            <a:endParaRPr lang="es-CO"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706453" y="251201"/>
            <a:ext cx="7151760" cy="5994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 medio natural</a:t>
            </a:r>
            <a:endParaRPr lang="es-CO" sz="2800" b="0" strike="noStrike" spc="-1" dirty="0">
              <a:latin typeface="Arial"/>
            </a:endParaRPr>
          </a:p>
        </p:txBody>
      </p:sp>
      <p:sp>
        <p:nvSpPr>
          <p:cNvPr id="286" name="CustomShape 2"/>
          <p:cNvSpPr/>
          <p:nvPr/>
        </p:nvSpPr>
        <p:spPr>
          <a:xfrm>
            <a:off x="213120" y="2060640"/>
            <a:ext cx="3565440" cy="222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400" b="0" strike="noStrike" spc="-1">
                <a:solidFill>
                  <a:srgbClr val="000000"/>
                </a:solidFill>
                <a:latin typeface="Calibri"/>
                <a:ea typeface="DejaVu Sans"/>
              </a:rPr>
              <a:t>-</a:t>
            </a:r>
            <a:r>
              <a:rPr lang="es-CO" sz="2200" b="0" strike="noStrike" spc="-1">
                <a:solidFill>
                  <a:srgbClr val="000000"/>
                </a:solidFill>
                <a:latin typeface="Calibri"/>
                <a:ea typeface="DejaVu Sans"/>
              </a:rPr>
              <a:t> Vegetación Terrestre.</a:t>
            </a:r>
            <a:endParaRPr lang="es-CO" sz="2200" b="0" strike="noStrike" spc="-1">
              <a:latin typeface="Arial"/>
            </a:endParaRPr>
          </a:p>
          <a:p>
            <a:pPr>
              <a:lnSpc>
                <a:spcPct val="100000"/>
              </a:lnSpc>
            </a:pPr>
            <a:endParaRPr lang="es-CO" sz="2200" b="0" strike="noStrike" spc="-1">
              <a:latin typeface="Arial"/>
            </a:endParaRPr>
          </a:p>
          <a:p>
            <a:pPr>
              <a:lnSpc>
                <a:spcPct val="100000"/>
              </a:lnSpc>
            </a:pPr>
            <a:r>
              <a:rPr lang="es-CO" sz="2200" b="0" strike="noStrike" spc="-1">
                <a:solidFill>
                  <a:srgbClr val="000000"/>
                </a:solidFill>
                <a:latin typeface="Calibri"/>
                <a:ea typeface="DejaVu Sans"/>
              </a:rPr>
              <a:t>- Fauna Terrestre.</a:t>
            </a:r>
            <a:endParaRPr lang="es-CO" sz="2200" b="0" strike="noStrike" spc="-1">
              <a:latin typeface="Arial"/>
            </a:endParaRPr>
          </a:p>
          <a:p>
            <a:pPr>
              <a:lnSpc>
                <a:spcPct val="100000"/>
              </a:lnSpc>
            </a:pPr>
            <a:endParaRPr lang="es-CO" sz="2200" b="0" strike="noStrike" spc="-1">
              <a:latin typeface="Arial"/>
            </a:endParaRPr>
          </a:p>
          <a:p>
            <a:pPr>
              <a:lnSpc>
                <a:spcPct val="100000"/>
              </a:lnSpc>
            </a:pPr>
            <a:r>
              <a:rPr lang="es-CO" sz="2200" b="0" strike="noStrike" spc="-1">
                <a:solidFill>
                  <a:srgbClr val="000000"/>
                </a:solidFill>
                <a:latin typeface="Calibri"/>
                <a:ea typeface="DejaVu Sans"/>
              </a:rPr>
              <a:t>- Biota Acuática.</a:t>
            </a:r>
            <a:endParaRPr lang="es-CO" sz="2200" b="0" strike="noStrike" spc="-1">
              <a:latin typeface="Arial"/>
            </a:endParaRPr>
          </a:p>
          <a:p>
            <a:pPr>
              <a:lnSpc>
                <a:spcPct val="100000"/>
              </a:lnSpc>
            </a:pPr>
            <a:endParaRPr lang="es-CO" sz="2200" b="0" strike="noStrike" spc="-1">
              <a:latin typeface="Arial"/>
            </a:endParaRPr>
          </a:p>
          <a:p>
            <a:pPr>
              <a:lnSpc>
                <a:spcPct val="100000"/>
              </a:lnSpc>
            </a:pPr>
            <a:r>
              <a:rPr lang="es-CO" sz="2200" b="0" strike="noStrike" spc="-1">
                <a:solidFill>
                  <a:srgbClr val="000000"/>
                </a:solidFill>
                <a:latin typeface="Calibri"/>
                <a:ea typeface="DejaVu Sans"/>
              </a:rPr>
              <a:t>- Ecosistemas.</a:t>
            </a:r>
            <a:endParaRPr lang="es-CO" sz="2200" b="0" strike="noStrike" spc="-1">
              <a:latin typeface="Arial"/>
            </a:endParaRPr>
          </a:p>
        </p:txBody>
      </p:sp>
      <p:sp>
        <p:nvSpPr>
          <p:cNvPr id="287" name="CustomShape 3"/>
          <p:cNvSpPr/>
          <p:nvPr/>
        </p:nvSpPr>
        <p:spPr>
          <a:xfrm>
            <a:off x="180000" y="1404360"/>
            <a:ext cx="3751560" cy="39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600" b="1" strike="noStrike" spc="-1" dirty="0" smtClean="0">
                <a:solidFill>
                  <a:srgbClr val="254061"/>
                </a:solidFill>
                <a:latin typeface="Calibri"/>
                <a:ea typeface="DejaVu Sans"/>
              </a:rPr>
              <a:t>Sistema biótico </a:t>
            </a:r>
            <a:endParaRPr lang="es-CO" sz="2600" b="0" strike="noStrike" spc="-1" dirty="0">
              <a:latin typeface="Arial"/>
            </a:endParaRPr>
          </a:p>
        </p:txBody>
      </p:sp>
      <p:sp>
        <p:nvSpPr>
          <p:cNvPr id="288" name="CustomShape 4"/>
          <p:cNvSpPr/>
          <p:nvPr/>
        </p:nvSpPr>
        <p:spPr>
          <a:xfrm>
            <a:off x="1722960" y="4655520"/>
            <a:ext cx="187704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1800" b="0" strike="noStrike" spc="-1" dirty="0">
                <a:solidFill>
                  <a:srgbClr val="222222"/>
                </a:solidFill>
                <a:latin typeface="Arial"/>
                <a:ea typeface="DejaVu Sans"/>
              </a:rPr>
              <a:t>Arboleda (2008) </a:t>
            </a:r>
            <a:endParaRPr lang="es-CO" sz="1800" b="0" strike="noStrike" spc="-1" dirty="0">
              <a:latin typeface="Arial"/>
            </a:endParaRPr>
          </a:p>
        </p:txBody>
      </p:sp>
      <p:sp>
        <p:nvSpPr>
          <p:cNvPr id="289" name="CustomShape 5"/>
          <p:cNvSpPr/>
          <p:nvPr/>
        </p:nvSpPr>
        <p:spPr>
          <a:xfrm>
            <a:off x="4500000" y="4500000"/>
            <a:ext cx="3598560" cy="500760"/>
          </a:xfrm>
          <a:prstGeom prst="rect">
            <a:avLst/>
          </a:prstGeom>
          <a:ln>
            <a:round/>
          </a:ln>
        </p:spPr>
        <p:style>
          <a:lnRef idx="2">
            <a:schemeClr val="accent3"/>
          </a:lnRef>
          <a:fillRef idx="1">
            <a:schemeClr val="lt1"/>
          </a:fillRef>
          <a:effectRef idx="0">
            <a:schemeClr val="accent3"/>
          </a:effectRef>
          <a:fontRef idx="minor"/>
        </p:style>
        <p:txBody>
          <a:bodyPr lIns="90000" tIns="45000" rIns="90000" bIns="45000">
            <a:spAutoFit/>
          </a:bodyPr>
          <a:lstStyle/>
          <a:p>
            <a:pPr algn="ctr">
              <a:lnSpc>
                <a:spcPct val="100000"/>
              </a:lnSpc>
            </a:pPr>
            <a:r>
              <a:rPr lang="es-CO" sz="1350" b="0" strike="noStrike" spc="-1">
                <a:solidFill>
                  <a:srgbClr val="000000"/>
                </a:solidFill>
                <a:latin typeface="Calibri"/>
                <a:ea typeface="DejaVu Sans"/>
              </a:rPr>
              <a:t>Conjunto de organismos vivos (animales y plantas). </a:t>
            </a:r>
            <a:endParaRPr lang="es-CO" sz="1350" b="0" strike="noStrike" spc="-1">
              <a:latin typeface="Arial"/>
            </a:endParaRPr>
          </a:p>
        </p:txBody>
      </p:sp>
      <p:sp>
        <p:nvSpPr>
          <p:cNvPr id="290" name="CustomShape 6"/>
          <p:cNvSpPr/>
          <p:nvPr/>
        </p:nvSpPr>
        <p:spPr>
          <a:xfrm>
            <a:off x="457200" y="205200"/>
            <a:ext cx="8227800" cy="857160"/>
          </a:xfrm>
          <a:prstGeom prst="rect">
            <a:avLst/>
          </a:prstGeom>
          <a:noFill/>
          <a:ln w="0">
            <a:noFill/>
          </a:ln>
        </p:spPr>
        <p:style>
          <a:lnRef idx="0">
            <a:scrgbClr r="0" g="0" b="0"/>
          </a:lnRef>
          <a:fillRef idx="0">
            <a:scrgbClr r="0" g="0" b="0"/>
          </a:fillRef>
          <a:effectRef idx="0">
            <a:scrgbClr r="0" g="0" b="0"/>
          </a:effectRef>
          <a:fontRef idx="minor"/>
        </p:style>
      </p:sp>
      <p:pic>
        <p:nvPicPr>
          <p:cNvPr id="291" name="Imagen 290"/>
          <p:cNvPicPr/>
          <p:nvPr/>
        </p:nvPicPr>
        <p:blipFill>
          <a:blip r:embed="rId2"/>
          <a:stretch/>
        </p:blipFill>
        <p:spPr>
          <a:xfrm>
            <a:off x="3780000" y="1405440"/>
            <a:ext cx="4780800" cy="2914560"/>
          </a:xfrm>
          <a:prstGeom prst="rect">
            <a:avLst/>
          </a:prstGeom>
          <a:ln w="0">
            <a:noFill/>
          </a:ln>
        </p:spPr>
      </p:pic>
      <p:sp>
        <p:nvSpPr>
          <p:cNvPr id="292" name="TextShape 7"/>
          <p:cNvSpPr txBox="1"/>
          <p:nvPr/>
        </p:nvSpPr>
        <p:spPr>
          <a:xfrm>
            <a:off x="3600000" y="4320000"/>
            <a:ext cx="5200920" cy="176040"/>
          </a:xfrm>
          <a:prstGeom prst="rect">
            <a:avLst/>
          </a:prstGeom>
          <a:noFill/>
          <a:ln w="0">
            <a:noFill/>
          </a:ln>
        </p:spPr>
        <p:txBody>
          <a:bodyPr lIns="90000" tIns="45000" rIns="90000" bIns="45000">
            <a:noAutofit/>
          </a:bodyPr>
          <a:lstStyle/>
          <a:p>
            <a:r>
              <a:rPr lang="es-CO" sz="600" b="0" strike="noStrike" spc="-1">
                <a:latin typeface="Arial"/>
              </a:rPr>
              <a:t>                                                                          https://cumbrepuebloscop20.org/medio-ambiente/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1695827" y="268053"/>
            <a:ext cx="5697000" cy="6057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 </a:t>
            </a:r>
            <a:endParaRPr lang="es-CO" sz="2800" b="0" strike="noStrike" spc="-1" dirty="0">
              <a:latin typeface="Arial"/>
            </a:endParaRPr>
          </a:p>
        </p:txBody>
      </p:sp>
      <p:sp>
        <p:nvSpPr>
          <p:cNvPr id="294" name="CustomShape 2"/>
          <p:cNvSpPr/>
          <p:nvPr/>
        </p:nvSpPr>
        <p:spPr>
          <a:xfrm>
            <a:off x="196427" y="1171440"/>
            <a:ext cx="8703734" cy="180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s-CO" sz="2700" b="1" strike="noStrike" spc="-1" dirty="0" smtClean="0">
                <a:solidFill>
                  <a:srgbClr val="355269"/>
                </a:solidFill>
                <a:latin typeface="Calibri"/>
                <a:ea typeface="DejaVu Sans"/>
              </a:rPr>
              <a:t>Medio social o antrópico:</a:t>
            </a:r>
            <a:r>
              <a:rPr lang="es-CO" sz="2700" b="0" strike="noStrike" spc="-1" dirty="0" smtClean="0">
                <a:solidFill>
                  <a:srgbClr val="000000"/>
                </a:solidFill>
                <a:latin typeface="Calibri"/>
                <a:ea typeface="DejaVu Sans"/>
              </a:rPr>
              <a:t> sistema </a:t>
            </a:r>
            <a:r>
              <a:rPr lang="es-CO" sz="2700" b="0" strike="noStrike" spc="-1" dirty="0">
                <a:solidFill>
                  <a:srgbClr val="000000"/>
                </a:solidFill>
                <a:latin typeface="Calibri"/>
                <a:ea typeface="DejaVu Sans"/>
              </a:rPr>
              <a:t>conformado por el hombre, el cual es capaz de organizar actividades de transformación y aprovechamiento de los dos sistemas anteriores. </a:t>
            </a:r>
            <a:endParaRPr lang="es-CO" sz="2700" b="0" strike="noStrike" spc="-1" dirty="0" smtClean="0">
              <a:solidFill>
                <a:srgbClr val="000000"/>
              </a:solidFill>
              <a:latin typeface="Calibri"/>
              <a:ea typeface="DejaVu Sans"/>
            </a:endParaRPr>
          </a:p>
          <a:p>
            <a:pPr algn="r">
              <a:lnSpc>
                <a:spcPct val="100000"/>
              </a:lnSpc>
            </a:pPr>
            <a:r>
              <a:rPr lang="es-CO" sz="1800" b="0" strike="noStrike" spc="-1" dirty="0" smtClean="0">
                <a:solidFill>
                  <a:srgbClr val="222222"/>
                </a:solidFill>
                <a:latin typeface="Arial"/>
                <a:ea typeface="DejaVu Sans"/>
              </a:rPr>
              <a:t>Arboleda </a:t>
            </a:r>
            <a:r>
              <a:rPr lang="es-CO" sz="1800" b="0" strike="noStrike" spc="-1" dirty="0">
                <a:solidFill>
                  <a:srgbClr val="222222"/>
                </a:solidFill>
                <a:latin typeface="Arial"/>
                <a:ea typeface="DejaVu Sans"/>
              </a:rPr>
              <a:t>(2008) </a:t>
            </a:r>
            <a:endParaRPr lang="es-CO" sz="1800" b="0" strike="noStrike" spc="-1" dirty="0">
              <a:latin typeface="Arial"/>
            </a:endParaRPr>
          </a:p>
        </p:txBody>
      </p:sp>
      <p:pic>
        <p:nvPicPr>
          <p:cNvPr id="295" name="Imagen 294"/>
          <p:cNvPicPr/>
          <p:nvPr/>
        </p:nvPicPr>
        <p:blipFill>
          <a:blip r:embed="rId2"/>
          <a:stretch/>
        </p:blipFill>
        <p:spPr>
          <a:xfrm>
            <a:off x="900000" y="3325706"/>
            <a:ext cx="2534080" cy="1354294"/>
          </a:xfrm>
          <a:prstGeom prst="rect">
            <a:avLst/>
          </a:prstGeom>
          <a:ln w="0">
            <a:noFill/>
          </a:ln>
        </p:spPr>
      </p:pic>
      <p:sp>
        <p:nvSpPr>
          <p:cNvPr id="296" name="TextShape 3"/>
          <p:cNvSpPr txBox="1"/>
          <p:nvPr/>
        </p:nvSpPr>
        <p:spPr>
          <a:xfrm>
            <a:off x="524520" y="4860000"/>
            <a:ext cx="9015480" cy="602640"/>
          </a:xfrm>
          <a:prstGeom prst="rect">
            <a:avLst/>
          </a:prstGeom>
          <a:noFill/>
          <a:ln w="0">
            <a:noFill/>
          </a:ln>
        </p:spPr>
        <p:txBody>
          <a:bodyPr lIns="90000" tIns="45000" rIns="90000" bIns="45000">
            <a:noAutofit/>
          </a:bodyPr>
          <a:lstStyle/>
          <a:p>
            <a:r>
              <a:rPr lang="es-CO" sz="600" b="0" strike="noStrike" spc="-1">
                <a:latin typeface="Arial"/>
                <a:hlinkClick r:id="rId3"/>
              </a:rPr>
              <a:t>https://cnnespanol.cnn.com/2019/03/13/nueva-york-es-la-ciudad-mas-emocionante-del-mundo/</a:t>
            </a:r>
            <a:r>
              <a:rPr lang="es-CO" sz="600" b="0" strike="noStrike" spc="-1">
                <a:latin typeface="Arial"/>
              </a:rPr>
              <a:t>                                                                                                 https://la.network/ciudad-panama-trabajar-mejorar-movilidad/</a:t>
            </a:r>
          </a:p>
        </p:txBody>
      </p:sp>
      <p:pic>
        <p:nvPicPr>
          <p:cNvPr id="297" name="Imagen 296"/>
          <p:cNvPicPr/>
          <p:nvPr/>
        </p:nvPicPr>
        <p:blipFill>
          <a:blip r:embed="rId4"/>
          <a:stretch/>
        </p:blipFill>
        <p:spPr>
          <a:xfrm>
            <a:off x="5687280" y="3325706"/>
            <a:ext cx="2284933" cy="1438893"/>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1682280" y="180000"/>
            <a:ext cx="5697000" cy="88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a:t>
            </a:r>
            <a:endParaRPr lang="es-CO" sz="2800" b="0" strike="noStrike" spc="-1" dirty="0">
              <a:latin typeface="Arial"/>
            </a:endParaRPr>
          </a:p>
        </p:txBody>
      </p:sp>
      <p:sp>
        <p:nvSpPr>
          <p:cNvPr id="299" name="CustomShape 2"/>
          <p:cNvSpPr/>
          <p:nvPr/>
        </p:nvSpPr>
        <p:spPr>
          <a:xfrm>
            <a:off x="19440" y="1434240"/>
            <a:ext cx="9124200" cy="339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3200" b="1" strike="noStrike" spc="-1" dirty="0" smtClean="0">
                <a:solidFill>
                  <a:srgbClr val="355269"/>
                </a:solidFill>
                <a:latin typeface="Calibri"/>
                <a:ea typeface="DejaVu Sans"/>
              </a:rPr>
              <a:t>Medio social antrópico:</a:t>
            </a:r>
            <a:r>
              <a:rPr lang="es-CO" sz="3200" b="0" strike="noStrike" spc="-1" dirty="0" smtClean="0">
                <a:solidFill>
                  <a:srgbClr val="000000"/>
                </a:solidFill>
                <a:latin typeface="Calibri"/>
                <a:ea typeface="DejaVu Sans"/>
              </a:rPr>
              <a:t> </a:t>
            </a:r>
            <a:endParaRPr lang="es-CO" sz="3200" b="0" strike="noStrike" spc="-1" dirty="0">
              <a:latin typeface="Arial"/>
            </a:endParaRPr>
          </a:p>
          <a:p>
            <a:pPr algn="ctr">
              <a:lnSpc>
                <a:spcPct val="100000"/>
              </a:lnSpc>
              <a:spcBef>
                <a:spcPts val="641"/>
              </a:spcBef>
              <a:tabLst>
                <a:tab pos="0" algn="l"/>
              </a:tabLst>
            </a:pPr>
            <a:r>
              <a:rPr lang="es-CO" sz="3200" b="0" strike="noStrike" spc="-1" dirty="0" smtClean="0">
                <a:solidFill>
                  <a:srgbClr val="000000"/>
                </a:solidFill>
                <a:latin typeface="Calibri"/>
                <a:ea typeface="DejaVu Sans"/>
              </a:rPr>
              <a:t>- </a:t>
            </a:r>
            <a:r>
              <a:rPr lang="es-CO" sz="3200" b="0" strike="noStrike" spc="-1" dirty="0">
                <a:solidFill>
                  <a:srgbClr val="000000"/>
                </a:solidFill>
                <a:latin typeface="Calibri"/>
                <a:ea typeface="DejaVu Sans"/>
              </a:rPr>
              <a:t>Componentes económico</a:t>
            </a:r>
            <a:endParaRPr lang="es-CO" sz="3200" b="0" strike="noStrike" spc="-1" dirty="0">
              <a:latin typeface="Arial"/>
            </a:endParaRPr>
          </a:p>
          <a:p>
            <a:pPr algn="ctr">
              <a:lnSpc>
                <a:spcPct val="100000"/>
              </a:lnSpc>
              <a:spcBef>
                <a:spcPts val="641"/>
              </a:spcBef>
              <a:tabLst>
                <a:tab pos="0" algn="l"/>
              </a:tabLst>
            </a:pPr>
            <a:r>
              <a:rPr lang="es-CO" sz="3200" b="0" strike="noStrike" spc="-1" dirty="0">
                <a:solidFill>
                  <a:srgbClr val="000000"/>
                </a:solidFill>
                <a:latin typeface="Calibri"/>
                <a:ea typeface="DejaVu Sans"/>
              </a:rPr>
              <a:t>- Componentes Demográfico</a:t>
            </a:r>
            <a:endParaRPr lang="es-CO" sz="3200" b="0" strike="noStrike" spc="-1" dirty="0">
              <a:latin typeface="Arial"/>
            </a:endParaRPr>
          </a:p>
          <a:p>
            <a:pPr algn="ctr">
              <a:lnSpc>
                <a:spcPct val="100000"/>
              </a:lnSpc>
              <a:spcBef>
                <a:spcPts val="641"/>
              </a:spcBef>
              <a:tabLst>
                <a:tab pos="0" algn="l"/>
              </a:tabLst>
            </a:pPr>
            <a:r>
              <a:rPr lang="es-CO" sz="3200" b="0" strike="noStrike" spc="-1" dirty="0">
                <a:solidFill>
                  <a:srgbClr val="000000"/>
                </a:solidFill>
                <a:latin typeface="Calibri"/>
                <a:ea typeface="DejaVu Sans"/>
              </a:rPr>
              <a:t>- Componente cultural</a:t>
            </a:r>
            <a:endParaRPr lang="es-CO" sz="3200" b="0" strike="noStrike" spc="-1" dirty="0">
              <a:latin typeface="Arial"/>
            </a:endParaRPr>
          </a:p>
          <a:p>
            <a:pPr algn="ctr">
              <a:lnSpc>
                <a:spcPct val="100000"/>
              </a:lnSpc>
              <a:spcBef>
                <a:spcPts val="641"/>
              </a:spcBef>
              <a:tabLst>
                <a:tab pos="0" algn="l"/>
              </a:tabLst>
            </a:pPr>
            <a:r>
              <a:rPr lang="es-CO" sz="3200" b="0" strike="noStrike" spc="-1" dirty="0">
                <a:solidFill>
                  <a:srgbClr val="000000"/>
                </a:solidFill>
                <a:latin typeface="Calibri"/>
                <a:ea typeface="DejaVu Sans"/>
              </a:rPr>
              <a:t>- Componente político</a:t>
            </a:r>
            <a:endParaRPr lang="es-CO" sz="3200" b="0" strike="noStrike" spc="-1" dirty="0">
              <a:latin typeface="Arial"/>
            </a:endParaRPr>
          </a:p>
          <a:p>
            <a:pPr>
              <a:lnSpc>
                <a:spcPct val="100000"/>
              </a:lnSpc>
              <a:tabLst>
                <a:tab pos="0" algn="l"/>
              </a:tabLst>
            </a:pPr>
            <a:endParaRPr lang="es-CO" sz="3200" b="0" strike="noStrike" spc="-1" dirty="0">
              <a:latin typeface="Arial"/>
            </a:endParaRPr>
          </a:p>
          <a:p>
            <a:pPr>
              <a:lnSpc>
                <a:spcPct val="100000"/>
              </a:lnSpc>
              <a:tabLst>
                <a:tab pos="0" algn="l"/>
              </a:tabLst>
            </a:pPr>
            <a:r>
              <a:rPr lang="es-CO" sz="1800" b="0" strike="noStrike" spc="-1" dirty="0">
                <a:solidFill>
                  <a:srgbClr val="222222"/>
                </a:solidFill>
                <a:latin typeface="Arial"/>
                <a:ea typeface="DejaVu Sans"/>
              </a:rPr>
              <a:t> </a:t>
            </a: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1682280" y="180000"/>
            <a:ext cx="5697000" cy="88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Arial"/>
                <a:ea typeface="DejaVu Sans"/>
              </a:rPr>
              <a:t>Clasificación del ambiente</a:t>
            </a:r>
            <a:endParaRPr lang="es-CO" sz="2800" b="0" strike="noStrike" spc="-1" dirty="0">
              <a:latin typeface="Arial"/>
            </a:endParaRPr>
          </a:p>
        </p:txBody>
      </p:sp>
      <p:sp>
        <p:nvSpPr>
          <p:cNvPr id="301" name="CustomShape 2"/>
          <p:cNvSpPr/>
          <p:nvPr/>
        </p:nvSpPr>
        <p:spPr>
          <a:xfrm>
            <a:off x="19440" y="1062720"/>
            <a:ext cx="9124200" cy="386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360"/>
              </a:spcBef>
            </a:pPr>
            <a:r>
              <a:rPr lang="es-CO" sz="1800" b="0" strike="noStrike" spc="-1" dirty="0" smtClean="0">
                <a:solidFill>
                  <a:srgbClr val="000000"/>
                </a:solidFill>
                <a:latin typeface="Calibri"/>
                <a:ea typeface="DejaVu Sans"/>
              </a:rPr>
              <a:t>La </a:t>
            </a:r>
            <a:r>
              <a:rPr lang="es-CO" sz="1800" b="0" strike="noStrike" spc="-1" dirty="0">
                <a:solidFill>
                  <a:srgbClr val="000000"/>
                </a:solidFill>
                <a:latin typeface="Calibri"/>
                <a:ea typeface="DejaVu Sans"/>
              </a:rPr>
              <a:t>cultura es una forma de adaptación a la dinámica natural de los ecosistemas.</a:t>
            </a:r>
            <a:endParaRPr lang="es-CO" sz="1800" b="0" strike="noStrike" spc="-1" dirty="0">
              <a:latin typeface="Arial"/>
            </a:endParaRPr>
          </a:p>
          <a:p>
            <a:pPr algn="just">
              <a:lnSpc>
                <a:spcPct val="100000"/>
              </a:lnSpc>
              <a:spcBef>
                <a:spcPts val="360"/>
              </a:spcBef>
            </a:pPr>
            <a:r>
              <a:rPr lang="es-CO" sz="1800" b="0" strike="noStrike" spc="-1" dirty="0">
                <a:solidFill>
                  <a:srgbClr val="000000"/>
                </a:solidFill>
                <a:latin typeface="Calibri"/>
                <a:ea typeface="DejaVu Sans"/>
              </a:rPr>
              <a:t>Es el conjunto de estrategias (tangibles e intangibles) que a lo largo de nuestra existencia hemos desarrollado los integrantes de la especie humana, para relacionarnos material y simbólicamente con el entorno y sus dinámicas.</a:t>
            </a:r>
            <a:endParaRPr lang="es-CO" sz="1800" b="0" strike="noStrike" spc="-1" dirty="0">
              <a:latin typeface="Arial"/>
            </a:endParaRPr>
          </a:p>
          <a:p>
            <a:pPr algn="r">
              <a:lnSpc>
                <a:spcPct val="100000"/>
              </a:lnSpc>
              <a:spcBef>
                <a:spcPts val="360"/>
              </a:spcBef>
              <a:tabLst>
                <a:tab pos="0" algn="l"/>
              </a:tabLst>
            </a:pPr>
            <a:r>
              <a:rPr lang="es-CO" sz="1800" b="0" strike="noStrike" spc="-1" dirty="0">
                <a:solidFill>
                  <a:srgbClr val="000000"/>
                </a:solidFill>
                <a:latin typeface="Calibri"/>
                <a:ea typeface="DejaVu Sans"/>
              </a:rPr>
              <a:t>(</a:t>
            </a:r>
            <a:r>
              <a:rPr lang="es-CO" sz="1800" b="0" strike="noStrike" spc="-1" dirty="0" err="1">
                <a:solidFill>
                  <a:srgbClr val="000000"/>
                </a:solidFill>
                <a:latin typeface="Calibri"/>
                <a:ea typeface="DejaVu Sans"/>
              </a:rPr>
              <a:t>Wilches-Chaux</a:t>
            </a:r>
            <a:r>
              <a:rPr lang="es-CO" sz="1800" b="0" strike="noStrike" spc="-1" dirty="0">
                <a:solidFill>
                  <a:srgbClr val="000000"/>
                </a:solidFill>
                <a:latin typeface="Calibri"/>
                <a:ea typeface="DejaVu Sans"/>
              </a:rPr>
              <a:t>, 2002)</a:t>
            </a:r>
            <a:endParaRPr lang="es-CO" sz="1800" b="0" strike="noStrike" spc="-1" dirty="0">
              <a:latin typeface="Arial"/>
            </a:endParaRPr>
          </a:p>
          <a:p>
            <a:pPr algn="just">
              <a:lnSpc>
                <a:spcPct val="100000"/>
              </a:lnSpc>
              <a:spcBef>
                <a:spcPts val="360"/>
              </a:spcBef>
              <a:tabLst>
                <a:tab pos="0" algn="l"/>
              </a:tabLst>
            </a:pPr>
            <a:endParaRPr lang="es-CO" sz="1800" b="0" strike="noStrike" spc="-1" dirty="0">
              <a:latin typeface="Arial"/>
            </a:endParaRPr>
          </a:p>
          <a:p>
            <a:pPr>
              <a:lnSpc>
                <a:spcPct val="100000"/>
              </a:lnSpc>
              <a:tabLst>
                <a:tab pos="0" algn="l"/>
              </a:tabLst>
            </a:pPr>
            <a:endParaRPr lang="es-CO" sz="1800" b="0" strike="noStrike" spc="-1" dirty="0">
              <a:latin typeface="Arial"/>
            </a:endParaRPr>
          </a:p>
          <a:p>
            <a:pPr>
              <a:lnSpc>
                <a:spcPct val="100000"/>
              </a:lnSpc>
              <a:spcBef>
                <a:spcPts val="641"/>
              </a:spcBef>
              <a:tabLst>
                <a:tab pos="0" algn="l"/>
              </a:tabLst>
            </a:pPr>
            <a:endParaRPr lang="es-CO" sz="1800" b="0" strike="noStrike" spc="-1" dirty="0">
              <a:latin typeface="Arial"/>
            </a:endParaRPr>
          </a:p>
          <a:p>
            <a:pPr>
              <a:lnSpc>
                <a:spcPct val="100000"/>
              </a:lnSpc>
              <a:tabLst>
                <a:tab pos="0" algn="l"/>
              </a:tabLst>
            </a:pPr>
            <a:endParaRPr lang="es-CO" sz="1800" b="0" strike="noStrike" spc="-1" dirty="0">
              <a:latin typeface="Arial"/>
            </a:endParaRPr>
          </a:p>
          <a:p>
            <a:pPr>
              <a:lnSpc>
                <a:spcPct val="100000"/>
              </a:lnSpc>
              <a:tabLst>
                <a:tab pos="0" algn="l"/>
              </a:tabLst>
            </a:pPr>
            <a:r>
              <a:rPr lang="es-CO" sz="1800" b="0" strike="noStrike" spc="-1" dirty="0">
                <a:solidFill>
                  <a:srgbClr val="222222"/>
                </a:solidFill>
                <a:latin typeface="Arial"/>
                <a:ea typeface="DejaVu Sans"/>
              </a:rPr>
              <a:t> </a:t>
            </a:r>
            <a:endParaRPr lang="es-CO" sz="1800" b="0" strike="noStrike" spc="-1" dirty="0">
              <a:latin typeface="Arial"/>
            </a:endParaRPr>
          </a:p>
        </p:txBody>
      </p:sp>
      <p:pic>
        <p:nvPicPr>
          <p:cNvPr id="302" name="Imagen 301"/>
          <p:cNvPicPr/>
          <p:nvPr/>
        </p:nvPicPr>
        <p:blipFill>
          <a:blip r:embed="rId2"/>
          <a:stretch/>
        </p:blipFill>
        <p:spPr>
          <a:xfrm>
            <a:off x="3232800" y="2832480"/>
            <a:ext cx="2707200" cy="2027520"/>
          </a:xfrm>
          <a:prstGeom prst="rect">
            <a:avLst/>
          </a:prstGeom>
          <a:ln w="0">
            <a:noFill/>
          </a:ln>
        </p:spPr>
      </p:pic>
      <p:sp>
        <p:nvSpPr>
          <p:cNvPr id="303" name="TextShape 3"/>
          <p:cNvSpPr txBox="1"/>
          <p:nvPr/>
        </p:nvSpPr>
        <p:spPr>
          <a:xfrm>
            <a:off x="540000" y="4873320"/>
            <a:ext cx="8316000" cy="346680"/>
          </a:xfrm>
          <a:prstGeom prst="rect">
            <a:avLst/>
          </a:prstGeom>
          <a:noFill/>
          <a:ln w="0">
            <a:noFill/>
          </a:ln>
        </p:spPr>
        <p:txBody>
          <a:bodyPr lIns="90000" tIns="45000" rIns="90000" bIns="45000">
            <a:noAutofit/>
          </a:bodyPr>
          <a:lstStyle/>
          <a:p>
            <a:r>
              <a:rPr lang="es-CO" sz="600" b="0" strike="noStrike" spc="-1">
                <a:latin typeface="Arial"/>
              </a:rPr>
              <a:t>                                                                                                                          https://lenguasdecolombia.caroycuervo.gov.co/misak/interacciones-sociales.html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1733040" y="2849760"/>
            <a:ext cx="5697000" cy="88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800" b="1" strike="noStrike" spc="-1" dirty="0">
                <a:solidFill>
                  <a:srgbClr val="FFFFFF"/>
                </a:solidFill>
                <a:latin typeface="Arial"/>
                <a:ea typeface="DejaVu Sans"/>
              </a:rPr>
              <a:t>CLASIFICACIÓN DEL AMBIENTE</a:t>
            </a:r>
            <a:endParaRPr lang="es-CO" sz="2800" b="0" strike="noStrike" spc="-1" dirty="0">
              <a:latin typeface="Arial"/>
            </a:endParaRPr>
          </a:p>
          <a:p>
            <a:pPr>
              <a:lnSpc>
                <a:spcPct val="100000"/>
              </a:lnSpc>
            </a:pPr>
            <a:r>
              <a:rPr lang="es-CO" sz="2800" b="1" strike="noStrike" spc="-1" dirty="0">
                <a:solidFill>
                  <a:srgbClr val="FFFFFF"/>
                </a:solidFill>
                <a:latin typeface="Arial"/>
                <a:ea typeface="DejaVu Sans"/>
              </a:rPr>
              <a:t>MEDIO SOCIAL</a:t>
            </a:r>
            <a:endParaRPr lang="es-CO" sz="2800" b="0" strike="noStrike" spc="-1" dirty="0">
              <a:latin typeface="Arial"/>
            </a:endParaRPr>
          </a:p>
        </p:txBody>
      </p:sp>
      <p:sp>
        <p:nvSpPr>
          <p:cNvPr id="305" name="CustomShape 2"/>
          <p:cNvSpPr/>
          <p:nvPr/>
        </p:nvSpPr>
        <p:spPr>
          <a:xfrm>
            <a:off x="2202507" y="213867"/>
            <a:ext cx="5697000" cy="44314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800" b="1" strike="noStrike" spc="-1" dirty="0" smtClean="0">
                <a:solidFill>
                  <a:srgbClr val="FFFFFF"/>
                </a:solidFill>
                <a:latin typeface="Arial"/>
                <a:ea typeface="DejaVu Sans"/>
              </a:rPr>
              <a:t>El ambiente como </a:t>
            </a:r>
            <a:r>
              <a:rPr lang="es-CO" sz="2800" b="1" spc="-1" dirty="0" smtClean="0">
                <a:solidFill>
                  <a:srgbClr val="FFFFFF"/>
                </a:solidFill>
                <a:latin typeface="Arial"/>
                <a:ea typeface="DejaVu Sans"/>
              </a:rPr>
              <a:t>sistema</a:t>
            </a:r>
            <a:endParaRPr lang="es-CO" sz="2800" b="0" strike="noStrike" spc="-1" dirty="0">
              <a:latin typeface="Arial"/>
            </a:endParaRPr>
          </a:p>
        </p:txBody>
      </p:sp>
      <p:sp>
        <p:nvSpPr>
          <p:cNvPr id="306" name="CustomShape 3"/>
          <p:cNvSpPr/>
          <p:nvPr/>
        </p:nvSpPr>
        <p:spPr>
          <a:xfrm>
            <a:off x="180000" y="1334880"/>
            <a:ext cx="4319280" cy="3417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s-CO" sz="1800" b="0" strike="noStrike" spc="-1" dirty="0">
                <a:solidFill>
                  <a:srgbClr val="000000"/>
                </a:solidFill>
                <a:latin typeface="Arial"/>
                <a:ea typeface="DejaVu Sans"/>
              </a:rPr>
              <a:t>“ Es un sistema dinámico cuya definición está dada por las interacciones físicas, biológicas, sociales y culturales, percibidas o no, entre los seres humanos y los demás seres vivientes y todos los elementos del medio en el cual se desenvuelven, bien que estos elementos sean de carácter natural o sean transformados o creados por el hombre”.</a:t>
            </a:r>
            <a:endParaRPr lang="es-CO" sz="1800" b="0" strike="noStrike" spc="-1" dirty="0">
              <a:latin typeface="Arial"/>
            </a:endParaRPr>
          </a:p>
          <a:p>
            <a:pPr>
              <a:lnSpc>
                <a:spcPct val="100000"/>
              </a:lnSpc>
            </a:pPr>
            <a:endParaRPr lang="es-CO" sz="1800" b="0" strike="noStrike" spc="-1" dirty="0">
              <a:latin typeface="Arial"/>
            </a:endParaRPr>
          </a:p>
          <a:p>
            <a:pPr algn="r">
              <a:lnSpc>
                <a:spcPct val="100000"/>
              </a:lnSpc>
            </a:pPr>
            <a:r>
              <a:rPr lang="es-CO" sz="1800" b="0" strike="noStrike" spc="-1" dirty="0">
                <a:solidFill>
                  <a:srgbClr val="000000"/>
                </a:solidFill>
                <a:latin typeface="Arial"/>
                <a:ea typeface="DejaVu Sans"/>
              </a:rPr>
              <a:t>Política Nacional de Educación Ambiental (2002)</a:t>
            </a:r>
            <a:endParaRPr lang="es-CO" sz="1800" b="0" strike="noStrike" spc="-1" dirty="0">
              <a:latin typeface="Arial"/>
            </a:endParaRPr>
          </a:p>
        </p:txBody>
      </p:sp>
      <p:pic>
        <p:nvPicPr>
          <p:cNvPr id="307" name="Picture 2_6"/>
          <p:cNvPicPr/>
          <p:nvPr/>
        </p:nvPicPr>
        <p:blipFill>
          <a:blip r:embed="rId2"/>
          <a:stretch/>
        </p:blipFill>
        <p:spPr>
          <a:xfrm>
            <a:off x="4860000" y="1353600"/>
            <a:ext cx="3599280" cy="2966400"/>
          </a:xfrm>
          <a:prstGeom prst="rect">
            <a:avLst/>
          </a:prstGeom>
          <a:ln w="0">
            <a:noFill/>
          </a:ln>
        </p:spPr>
      </p:pic>
      <p:sp>
        <p:nvSpPr>
          <p:cNvPr id="308" name="CustomShape 4"/>
          <p:cNvSpPr/>
          <p:nvPr/>
        </p:nvSpPr>
        <p:spPr>
          <a:xfrm>
            <a:off x="4758840" y="4320000"/>
            <a:ext cx="388044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s-CO" sz="1800" b="0" strike="noStrike" spc="-1" dirty="0">
              <a:latin typeface="Arial"/>
            </a:endParaRPr>
          </a:p>
          <a:p>
            <a:pPr algn="r">
              <a:lnSpc>
                <a:spcPct val="100000"/>
              </a:lnSpc>
            </a:pPr>
            <a:r>
              <a:rPr lang="es-CO" sz="1800" b="0" strike="noStrike" spc="-1" dirty="0">
                <a:solidFill>
                  <a:srgbClr val="222222"/>
                </a:solidFill>
                <a:latin typeface="Arial"/>
                <a:ea typeface="DejaVu Sans"/>
              </a:rPr>
              <a:t>Sarmiento, </a:t>
            </a:r>
            <a:r>
              <a:rPr lang="es-CO" sz="1800" b="0" strike="noStrike" spc="-1" dirty="0" err="1">
                <a:solidFill>
                  <a:srgbClr val="222222"/>
                </a:solidFill>
                <a:latin typeface="Arial"/>
                <a:ea typeface="DejaVu Sans"/>
              </a:rPr>
              <a:t>Gélvez</a:t>
            </a:r>
            <a:r>
              <a:rPr lang="es-CO" sz="1800" b="0" strike="noStrike" spc="-1" dirty="0">
                <a:solidFill>
                  <a:srgbClr val="222222"/>
                </a:solidFill>
                <a:latin typeface="Arial"/>
                <a:ea typeface="DejaVu Sans"/>
              </a:rPr>
              <a:t>,  y Téllez (2017). </a:t>
            </a: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1"/>
          <p:cNvSpPr/>
          <p:nvPr/>
        </p:nvSpPr>
        <p:spPr>
          <a:xfrm>
            <a:off x="1079640" y="881640"/>
            <a:ext cx="6983280" cy="420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a:solidFill>
                  <a:srgbClr val="000000"/>
                </a:solidFill>
                <a:latin typeface="Arial"/>
                <a:ea typeface="Times New Roman"/>
              </a:rPr>
              <a:t>1.6. Transformación de los ecosistemas y cambio ambiental global</a:t>
            </a:r>
            <a:endParaRPr lang="es-CO" sz="5400" b="0" strike="noStrike" spc="-1">
              <a:latin typeface="Arial"/>
            </a:endParaRPr>
          </a:p>
          <a:p>
            <a:pPr marL="457200" algn="just">
              <a:lnSpc>
                <a:spcPct val="100000"/>
              </a:lnSpc>
              <a:tabLst>
                <a:tab pos="2209680" algn="l"/>
              </a:tabLst>
            </a:pP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2171880" y="2080800"/>
            <a:ext cx="457020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743040" lvl="1" indent="-284040" algn="just">
              <a:lnSpc>
                <a:spcPct val="100000"/>
              </a:lnSpc>
              <a:buClr>
                <a:srgbClr val="000000"/>
              </a:buClr>
              <a:buFont typeface="Calibri"/>
              <a:buAutoNum type="arabicPeriod"/>
              <a:tabLst>
                <a:tab pos="2209680" algn="l"/>
              </a:tabLst>
            </a:pPr>
            <a:r>
              <a:rPr lang="es-ES_tradnl" sz="5400" b="0" strike="noStrike" spc="-1">
                <a:solidFill>
                  <a:srgbClr val="000000"/>
                </a:solidFill>
                <a:latin typeface="Arial"/>
                <a:ea typeface="Times New Roman"/>
              </a:rPr>
              <a:t>1.Ecología</a:t>
            </a: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730440" y="130500"/>
            <a:ext cx="7691760" cy="107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CO" sz="2800" b="1" strike="noStrike" spc="-1" dirty="0" smtClean="0">
                <a:solidFill>
                  <a:srgbClr val="FFFFFF"/>
                </a:solidFill>
                <a:latin typeface="Calibri"/>
                <a:ea typeface="DejaVu Sans"/>
              </a:rPr>
              <a:t>Diferenciación entre ecosistema natural y sistema humano simplificado</a:t>
            </a:r>
            <a:endParaRPr lang="es-CO" sz="2800" b="0" strike="noStrike" spc="-1" dirty="0">
              <a:latin typeface="Arial"/>
            </a:endParaRPr>
          </a:p>
        </p:txBody>
      </p:sp>
      <p:graphicFrame>
        <p:nvGraphicFramePr>
          <p:cNvPr id="311" name="Table 2"/>
          <p:cNvGraphicFramePr/>
          <p:nvPr>
            <p:extLst>
              <p:ext uri="{D42A27DB-BD31-4B8C-83A1-F6EECF244321}">
                <p14:modId xmlns:p14="http://schemas.microsoft.com/office/powerpoint/2010/main" val="1091478827"/>
              </p:ext>
            </p:extLst>
          </p:nvPr>
        </p:nvGraphicFramePr>
        <p:xfrm>
          <a:off x="242640" y="1078201"/>
          <a:ext cx="8345948" cy="4037423"/>
        </p:xfrm>
        <a:graphic>
          <a:graphicData uri="http://schemas.openxmlformats.org/drawingml/2006/table">
            <a:tbl>
              <a:tblPr/>
              <a:tblGrid>
                <a:gridCol w="1687585"/>
                <a:gridCol w="2092278"/>
                <a:gridCol w="2280317"/>
                <a:gridCol w="2285768"/>
              </a:tblGrid>
              <a:tr h="748977">
                <a:tc>
                  <a:txBody>
                    <a:bodyPr/>
                    <a:lstStyle/>
                    <a:p>
                      <a:endParaRPr lang="es-CO" dirty="0"/>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400" b="1" strike="noStrike" spc="-1">
                          <a:solidFill>
                            <a:srgbClr val="5B277D"/>
                          </a:solidFill>
                          <a:latin typeface="Arial"/>
                          <a:ea typeface="Calibri"/>
                        </a:rPr>
                        <a:t>Ecosistema Natural</a:t>
                      </a:r>
                      <a:endParaRPr lang="es-CO" sz="1400" b="0" strike="noStrike" spc="-1">
                        <a:solidFill>
                          <a:srgbClr val="5B277D"/>
                        </a:solidFill>
                        <a:latin typeface="Arial"/>
                      </a:endParaRPr>
                    </a:p>
                    <a:p>
                      <a:pPr algn="ctr">
                        <a:lnSpc>
                          <a:spcPct val="115000"/>
                        </a:lnSpc>
                      </a:pPr>
                      <a:r>
                        <a:rPr lang="es-CO" sz="1200" b="0" strike="noStrike" spc="-1">
                          <a:solidFill>
                            <a:srgbClr val="5B277D"/>
                          </a:solidFill>
                          <a:latin typeface="Arial"/>
                          <a:ea typeface="Calibri"/>
                        </a:rPr>
                        <a:t> (Pantano, pradera, bosque)</a:t>
                      </a:r>
                      <a:endParaRPr lang="es-CO" sz="1200" b="0" strike="noStrike" spc="-1">
                        <a:solidFill>
                          <a:srgbClr val="5B277D"/>
                        </a:solidFill>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400" b="1" strike="noStrike" spc="-1">
                          <a:solidFill>
                            <a:srgbClr val="5B277D"/>
                          </a:solidFill>
                          <a:latin typeface="Arial"/>
                          <a:ea typeface="Calibri"/>
                        </a:rPr>
                        <a:t>Sistema Humano Simplificado </a:t>
                      </a:r>
                      <a:endParaRPr lang="es-CO" sz="1400" b="0" strike="noStrike" spc="-1">
                        <a:solidFill>
                          <a:srgbClr val="5B277D"/>
                        </a:solidFill>
                        <a:latin typeface="Arial"/>
                      </a:endParaRPr>
                    </a:p>
                    <a:p>
                      <a:pPr algn="ctr">
                        <a:lnSpc>
                          <a:spcPct val="115000"/>
                        </a:lnSpc>
                      </a:pPr>
                      <a:r>
                        <a:rPr lang="es-CO" sz="1200" b="0" strike="noStrike" spc="-1">
                          <a:solidFill>
                            <a:srgbClr val="5B277D"/>
                          </a:solidFill>
                          <a:latin typeface="Arial"/>
                          <a:ea typeface="Calibri"/>
                        </a:rPr>
                        <a:t>(Campo de maíz, fábrica, casas)</a:t>
                      </a:r>
                      <a:endParaRPr lang="es-CO" sz="1200" b="0" strike="noStrike" spc="-1">
                        <a:solidFill>
                          <a:srgbClr val="5B277D"/>
                        </a:solidFill>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s-CO"/>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r>
              <a:tr h="829344">
                <a:tc>
                  <a:txBody>
                    <a:bodyPr/>
                    <a:lstStyle/>
                    <a:p>
                      <a:endParaRPr lang="es-CO"/>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500" b="0" strike="noStrike" spc="-1">
                          <a:solidFill>
                            <a:srgbClr val="00B050"/>
                          </a:solidFill>
                          <a:latin typeface="Arial"/>
                          <a:ea typeface="Calibri"/>
                        </a:rPr>
                        <a:t>Captura, convierte y almacena energía del Sol</a:t>
                      </a:r>
                      <a:endParaRPr lang="es-CO" sz="1500" b="0" strike="noStrike" spc="-1">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500" b="0" strike="noStrike" spc="-1">
                          <a:solidFill>
                            <a:srgbClr val="FF0000"/>
                          </a:solidFill>
                          <a:latin typeface="Arial"/>
                          <a:ea typeface="Calibri"/>
                        </a:rPr>
                        <a:t>Consume energía de los combustibles fósiles y nucleares.</a:t>
                      </a:r>
                      <a:endParaRPr lang="es-CO" sz="1500" b="0" strike="noStrike" spc="-1">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s-CO" dirty="0"/>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r>
              <a:tr h="1083526">
                <a:tc>
                  <a:txBody>
                    <a:bodyPr/>
                    <a:lstStyle/>
                    <a:p>
                      <a:endParaRPr lang="es-CO"/>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500" b="0" strike="noStrike" spc="-1">
                          <a:solidFill>
                            <a:srgbClr val="00B050"/>
                          </a:solidFill>
                          <a:latin typeface="Arial"/>
                          <a:ea typeface="Calibri"/>
                        </a:rPr>
                        <a:t>Produce oxígeno y consume dióxido de carbono</a:t>
                      </a:r>
                      <a:endParaRPr lang="es-CO" sz="1500" b="0" strike="noStrike" spc="-1">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es-CO" sz="1500" b="0" strike="noStrike" spc="-1" dirty="0">
                          <a:solidFill>
                            <a:srgbClr val="FF0000"/>
                          </a:solidFill>
                          <a:latin typeface="Arial"/>
                          <a:ea typeface="Calibri"/>
                        </a:rPr>
                        <a:t>Consume oxígeno y produce dióxido de carbono al quemar combustibles fósiles</a:t>
                      </a:r>
                      <a:endParaRPr lang="es-CO" sz="1500" b="0" strike="noStrike" spc="-1" dirty="0">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s-CO"/>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r>
              <a:tr h="1221833">
                <a:tc>
                  <a:txBody>
                    <a:bodyPr/>
                    <a:lstStyle/>
                    <a:p>
                      <a:pPr algn="ctr">
                        <a:lnSpc>
                          <a:spcPct val="115000"/>
                        </a:lnSpc>
                      </a:pPr>
                      <a:endParaRPr lang="es-CO" sz="1800" b="0" strike="noStrike" spc="-1" dirty="0">
                        <a:latin typeface="Arial"/>
                      </a:endParaRPr>
                    </a:p>
                    <a:p>
                      <a:pPr algn="ctr">
                        <a:lnSpc>
                          <a:spcPct val="115000"/>
                        </a:lnSpc>
                      </a:pPr>
                      <a:endParaRPr lang="es-CO" sz="1800" b="0" strike="noStrike" spc="-1" dirty="0">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endParaRPr lang="es-CO" sz="1800" b="0" strike="noStrike" spc="-1" dirty="0">
                        <a:latin typeface="Arial"/>
                      </a:endParaRPr>
                    </a:p>
                    <a:p>
                      <a:pPr algn="ctr">
                        <a:lnSpc>
                          <a:spcPct val="115000"/>
                        </a:lnSpc>
                      </a:pPr>
                      <a:r>
                        <a:rPr lang="es-CO" sz="1500" b="0" strike="noStrike" spc="-1" dirty="0">
                          <a:solidFill>
                            <a:srgbClr val="00B050"/>
                          </a:solidFill>
                          <a:latin typeface="Arial"/>
                          <a:ea typeface="Calibri"/>
                        </a:rPr>
                        <a:t>Crea suelo </a:t>
                      </a:r>
                      <a:r>
                        <a:rPr lang="es-CO" sz="1500" b="0" strike="noStrike" spc="-1" dirty="0" smtClean="0">
                          <a:solidFill>
                            <a:srgbClr val="00B050"/>
                          </a:solidFill>
                          <a:latin typeface="Arial"/>
                          <a:ea typeface="Calibri"/>
                        </a:rPr>
                        <a:t>fértil</a:t>
                      </a:r>
                      <a:endParaRPr lang="es-CO" sz="1500" b="0" strike="noStrike" spc="-1" dirty="0">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endParaRPr lang="es-CO" sz="1800" b="0" strike="noStrike" spc="-1" dirty="0">
                        <a:latin typeface="Arial"/>
                      </a:endParaRPr>
                    </a:p>
                    <a:p>
                      <a:pPr algn="ctr">
                        <a:lnSpc>
                          <a:spcPct val="115000"/>
                        </a:lnSpc>
                      </a:pPr>
                      <a:r>
                        <a:rPr lang="es-CO" sz="1500" b="0" strike="noStrike" spc="-1" dirty="0">
                          <a:solidFill>
                            <a:srgbClr val="FF0000"/>
                          </a:solidFill>
                          <a:latin typeface="Arial"/>
                          <a:ea typeface="Calibri"/>
                        </a:rPr>
                        <a:t>Agota o recubre suelo fértil</a:t>
                      </a:r>
                      <a:endParaRPr lang="es-CO" sz="1500" b="0" strike="noStrike" spc="-1" dirty="0">
                        <a:latin typeface="Arial"/>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es-CO" dirty="0"/>
                    </a:p>
                  </a:txBody>
                  <a:tcPr marL="36720" marR="3672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pic>
        <p:nvPicPr>
          <p:cNvPr id="312" name="Picture 2_7"/>
          <p:cNvPicPr/>
          <p:nvPr/>
        </p:nvPicPr>
        <p:blipFill>
          <a:blip r:embed="rId2"/>
          <a:stretch/>
        </p:blipFill>
        <p:spPr>
          <a:xfrm>
            <a:off x="458640" y="1080000"/>
            <a:ext cx="1160640" cy="862200"/>
          </a:xfrm>
          <a:prstGeom prst="rect">
            <a:avLst/>
          </a:prstGeom>
          <a:ln w="0">
            <a:noFill/>
          </a:ln>
          <a:effectLst>
            <a:softEdge rad="112680"/>
          </a:effectLst>
        </p:spPr>
      </p:pic>
      <p:pic>
        <p:nvPicPr>
          <p:cNvPr id="313" name="Picture 7_0"/>
          <p:cNvPicPr/>
          <p:nvPr/>
        </p:nvPicPr>
        <p:blipFill>
          <a:blip r:embed="rId3"/>
          <a:stretch/>
        </p:blipFill>
        <p:spPr>
          <a:xfrm>
            <a:off x="690840" y="1942920"/>
            <a:ext cx="569160" cy="594720"/>
          </a:xfrm>
          <a:prstGeom prst="rect">
            <a:avLst/>
          </a:prstGeom>
          <a:ln w="9525">
            <a:noFill/>
          </a:ln>
        </p:spPr>
      </p:pic>
      <p:pic>
        <p:nvPicPr>
          <p:cNvPr id="314" name="Picture 14_0"/>
          <p:cNvPicPr/>
          <p:nvPr/>
        </p:nvPicPr>
        <p:blipFill>
          <a:blip r:embed="rId4"/>
          <a:stretch/>
        </p:blipFill>
        <p:spPr>
          <a:xfrm>
            <a:off x="553320" y="2761920"/>
            <a:ext cx="1006200" cy="862200"/>
          </a:xfrm>
          <a:prstGeom prst="rect">
            <a:avLst/>
          </a:prstGeom>
          <a:ln w="9525">
            <a:noFill/>
          </a:ln>
        </p:spPr>
      </p:pic>
      <p:pic>
        <p:nvPicPr>
          <p:cNvPr id="315" name="Picture 11_0"/>
          <p:cNvPicPr/>
          <p:nvPr/>
        </p:nvPicPr>
        <p:blipFill>
          <a:blip r:embed="rId5"/>
          <a:stretch/>
        </p:blipFill>
        <p:spPr>
          <a:xfrm>
            <a:off x="552240" y="3873600"/>
            <a:ext cx="1024200" cy="1165680"/>
          </a:xfrm>
          <a:prstGeom prst="rect">
            <a:avLst/>
          </a:prstGeom>
          <a:ln w="0">
            <a:noFill/>
          </a:ln>
          <a:effectLst>
            <a:softEdge rad="112680"/>
          </a:effectLst>
        </p:spPr>
      </p:pic>
      <p:pic>
        <p:nvPicPr>
          <p:cNvPr id="316" name="Picture 4_3"/>
          <p:cNvPicPr/>
          <p:nvPr/>
        </p:nvPicPr>
        <p:blipFill>
          <a:blip r:embed="rId6"/>
          <a:stretch/>
        </p:blipFill>
        <p:spPr>
          <a:xfrm>
            <a:off x="7039080" y="1080000"/>
            <a:ext cx="1240200" cy="833040"/>
          </a:xfrm>
          <a:prstGeom prst="rect">
            <a:avLst/>
          </a:prstGeom>
          <a:ln w="0">
            <a:noFill/>
          </a:ln>
          <a:effectLst>
            <a:softEdge rad="112680"/>
          </a:effectLst>
        </p:spPr>
      </p:pic>
      <p:pic>
        <p:nvPicPr>
          <p:cNvPr id="317" name="Picture 9_0"/>
          <p:cNvPicPr/>
          <p:nvPr/>
        </p:nvPicPr>
        <p:blipFill>
          <a:blip r:embed="rId7"/>
          <a:stretch/>
        </p:blipFill>
        <p:spPr>
          <a:xfrm>
            <a:off x="7039080" y="1913760"/>
            <a:ext cx="1240200" cy="689400"/>
          </a:xfrm>
          <a:prstGeom prst="rect">
            <a:avLst/>
          </a:prstGeom>
          <a:ln w="0">
            <a:noFill/>
          </a:ln>
          <a:effectLst>
            <a:softEdge rad="112680"/>
          </a:effectLst>
        </p:spPr>
      </p:pic>
      <p:pic>
        <p:nvPicPr>
          <p:cNvPr id="318" name="Picture 10_0"/>
          <p:cNvPicPr/>
          <p:nvPr/>
        </p:nvPicPr>
        <p:blipFill>
          <a:blip r:embed="rId8"/>
          <a:stretch/>
        </p:blipFill>
        <p:spPr>
          <a:xfrm>
            <a:off x="7020000" y="2852280"/>
            <a:ext cx="1402200" cy="927000"/>
          </a:xfrm>
          <a:prstGeom prst="rect">
            <a:avLst/>
          </a:prstGeom>
          <a:ln w="0">
            <a:noFill/>
          </a:ln>
          <a:effectLst>
            <a:softEdge rad="112680"/>
          </a:effectLst>
        </p:spPr>
      </p:pic>
      <p:pic>
        <p:nvPicPr>
          <p:cNvPr id="319" name="Picture 13_0"/>
          <p:cNvPicPr/>
          <p:nvPr/>
        </p:nvPicPr>
        <p:blipFill>
          <a:blip r:embed="rId9"/>
          <a:stretch/>
        </p:blipFill>
        <p:spPr>
          <a:xfrm>
            <a:off x="7023960" y="3960000"/>
            <a:ext cx="1255320" cy="1001880"/>
          </a:xfrm>
          <a:prstGeom prst="rect">
            <a:avLst/>
          </a:prstGeom>
          <a:ln w="0">
            <a:noFill/>
          </a:ln>
          <a:effectLst>
            <a:softEdge rad="11268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482560" y="278720"/>
            <a:ext cx="7637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ES" sz="2400" b="1" strike="noStrike" spc="-1" dirty="0" smtClean="0">
                <a:solidFill>
                  <a:srgbClr val="FFFFFF"/>
                </a:solidFill>
                <a:latin typeface="Calibri"/>
                <a:ea typeface="Adobe Gothic Std B"/>
              </a:rPr>
              <a:t>Pérdida y degradación de ecosistemas en Colombia</a:t>
            </a:r>
            <a:endParaRPr lang="es-CO" sz="2400" b="0" strike="noStrike" spc="-1" dirty="0">
              <a:latin typeface="Arial"/>
            </a:endParaRPr>
          </a:p>
        </p:txBody>
      </p:sp>
      <p:pic>
        <p:nvPicPr>
          <p:cNvPr id="321" name="Imagen 3_0"/>
          <p:cNvPicPr/>
          <p:nvPr/>
        </p:nvPicPr>
        <p:blipFill>
          <a:blip r:embed="rId2"/>
          <a:stretch/>
        </p:blipFill>
        <p:spPr>
          <a:xfrm>
            <a:off x="2479680" y="1204560"/>
            <a:ext cx="4303080" cy="3114720"/>
          </a:xfrm>
          <a:prstGeom prst="rect">
            <a:avLst/>
          </a:prstGeom>
          <a:ln w="0">
            <a:noFill/>
          </a:ln>
        </p:spPr>
      </p:pic>
      <p:sp>
        <p:nvSpPr>
          <p:cNvPr id="323" name="CustomShape 3"/>
          <p:cNvSpPr/>
          <p:nvPr/>
        </p:nvSpPr>
        <p:spPr>
          <a:xfrm>
            <a:off x="4097333" y="4679280"/>
            <a:ext cx="4878360" cy="20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900" b="0" strike="noStrike" spc="-1">
                <a:solidFill>
                  <a:srgbClr val="000000"/>
                </a:solidFill>
                <a:latin typeface="Calibri"/>
                <a:ea typeface="DejaVu Sans"/>
              </a:rPr>
              <a:t>Fuente: Ideam, Sinchi, IGAC, PNN y MADS (2015). Capa de cobertura de la tierra (período 2010-2012).</a:t>
            </a:r>
            <a:endParaRPr lang="es-CO" sz="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62240" y="360000"/>
            <a:ext cx="7637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ES" sz="2400" b="1" strike="noStrike" spc="-1" dirty="0" smtClean="0">
                <a:solidFill>
                  <a:srgbClr val="FFFFFF"/>
                </a:solidFill>
                <a:latin typeface="Calibri"/>
                <a:ea typeface="Adobe Gothic Std B"/>
              </a:rPr>
              <a:t>Lista roja de ecosistemas terrestres en Colombia</a:t>
            </a:r>
            <a:endParaRPr lang="es-CO" sz="2400" b="0" strike="noStrike" spc="-1" dirty="0">
              <a:latin typeface="Arial"/>
            </a:endParaRPr>
          </a:p>
        </p:txBody>
      </p:sp>
      <p:pic>
        <p:nvPicPr>
          <p:cNvPr id="325" name="Imagen 2_0"/>
          <p:cNvPicPr/>
          <p:nvPr/>
        </p:nvPicPr>
        <p:blipFill rotWithShape="1">
          <a:blip r:embed="rId2"/>
          <a:srcRect l="3603" r="64016" b="3041"/>
          <a:stretch/>
        </p:blipFill>
        <p:spPr>
          <a:xfrm>
            <a:off x="2907000" y="1047961"/>
            <a:ext cx="3032280" cy="3863476"/>
          </a:xfrm>
          <a:prstGeom prst="rect">
            <a:avLst/>
          </a:prstGeom>
          <a:ln w="0">
            <a:solidFill>
              <a:schemeClr val="accent1">
                <a:lumMod val="75000"/>
              </a:schemeClr>
            </a:solidFill>
          </a:ln>
        </p:spPr>
      </p:pic>
      <p:sp>
        <p:nvSpPr>
          <p:cNvPr id="326" name="CustomShape 2"/>
          <p:cNvSpPr/>
          <p:nvPr/>
        </p:nvSpPr>
        <p:spPr>
          <a:xfrm>
            <a:off x="180000" y="1153080"/>
            <a:ext cx="2471400" cy="1186920"/>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spAutoFit/>
          </a:bodyPr>
          <a:lstStyle/>
          <a:p>
            <a:pPr algn="just">
              <a:lnSpc>
                <a:spcPct val="100000"/>
              </a:lnSpc>
            </a:pPr>
            <a:r>
              <a:rPr lang="es-CO" sz="900" b="0" strike="noStrike" spc="-1">
                <a:solidFill>
                  <a:srgbClr val="000000"/>
                </a:solidFill>
                <a:latin typeface="Calibri"/>
                <a:ea typeface="DejaVu Sans"/>
              </a:rPr>
              <a:t>Los ecosistemas que se encuentran en Peligro Critico (CR) son los biomas de bosque seco tropical y desierto tropical. Los ecosistemas secos intazonales de los Andes, los ecosistemas húmedos como los humedales de los departamentos de Boyacá y Cundinamarca y las áreas de bosque húmedo tropical de Pie de monte llanero. </a:t>
            </a:r>
            <a:endParaRPr lang="es-CO" sz="900" b="0" strike="noStrike" spc="-1">
              <a:latin typeface="Arial"/>
            </a:endParaRPr>
          </a:p>
        </p:txBody>
      </p:sp>
      <p:sp>
        <p:nvSpPr>
          <p:cNvPr id="327" name="CustomShape 3"/>
          <p:cNvSpPr/>
          <p:nvPr/>
        </p:nvSpPr>
        <p:spPr>
          <a:xfrm>
            <a:off x="720000" y="2520000"/>
            <a:ext cx="194796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1200" b="0" strike="noStrike" spc="-1">
                <a:solidFill>
                  <a:srgbClr val="000000"/>
                </a:solidFill>
                <a:latin typeface="Calibri"/>
                <a:ea typeface="DejaVu Sans"/>
              </a:rPr>
              <a:t>Fuente: Moreno, et al., 2018</a:t>
            </a:r>
            <a:endParaRPr lang="es-CO" sz="1200" b="0" strike="noStrike" spc="-1">
              <a:latin typeface="Arial"/>
            </a:endParaRPr>
          </a:p>
        </p:txBody>
      </p:sp>
      <p:sp>
        <p:nvSpPr>
          <p:cNvPr id="328" name="CustomShape 4"/>
          <p:cNvSpPr/>
          <p:nvPr/>
        </p:nvSpPr>
        <p:spPr>
          <a:xfrm>
            <a:off x="548280" y="2765880"/>
            <a:ext cx="1946880" cy="1084320"/>
          </a:xfrm>
          <a:prstGeom prst="roundRect">
            <a:avLst>
              <a:gd name="adj" fmla="val 8594"/>
            </a:avLst>
          </a:prstGeom>
          <a:blipFill rotWithShape="0">
            <a:blip r:embed="rId3"/>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329" name="CustomShape 5"/>
          <p:cNvSpPr/>
          <p:nvPr/>
        </p:nvSpPr>
        <p:spPr>
          <a:xfrm>
            <a:off x="577080" y="3917160"/>
            <a:ext cx="1868040" cy="595080"/>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spAutoFit/>
          </a:bodyPr>
          <a:lstStyle/>
          <a:p>
            <a:pPr algn="just">
              <a:lnSpc>
                <a:spcPct val="100000"/>
              </a:lnSpc>
            </a:pPr>
            <a:r>
              <a:rPr lang="es-CO" sz="830" b="0" strike="noStrike" spc="-1">
                <a:solidFill>
                  <a:srgbClr val="000000"/>
                </a:solidFill>
                <a:latin typeface="Calibri"/>
                <a:ea typeface="DejaVu Sans"/>
              </a:rPr>
              <a:t>Solo el 4% del área Natural  que se encuentra en la categoría CR; 5% de aquellos en EN y 14% de VU esta representada en el SINAP.</a:t>
            </a:r>
            <a:endParaRPr lang="es-CO" sz="830" b="0" strike="noStrike" spc="-1">
              <a:latin typeface="Arial"/>
            </a:endParaRPr>
          </a:p>
        </p:txBody>
      </p:sp>
      <p:sp>
        <p:nvSpPr>
          <p:cNvPr id="330" name="CustomShape 6"/>
          <p:cNvSpPr/>
          <p:nvPr/>
        </p:nvSpPr>
        <p:spPr>
          <a:xfrm>
            <a:off x="6685560" y="4762768"/>
            <a:ext cx="2458440" cy="268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r>
              <a:rPr lang="es-MX" sz="1000" b="0" strike="noStrike" spc="-1" dirty="0">
                <a:solidFill>
                  <a:srgbClr val="000000"/>
                </a:solidFill>
                <a:latin typeface="Calibri"/>
                <a:ea typeface="DejaVu Sans"/>
              </a:rPr>
              <a:t>http://reporte.humboldt.org.co</a:t>
            </a:r>
            <a:endParaRPr lang="es-CO" sz="1000" b="0" strike="noStrike" spc="-1" dirty="0">
              <a:latin typeface="Arial"/>
            </a:endParaRPr>
          </a:p>
        </p:txBody>
      </p:sp>
      <p:pic>
        <p:nvPicPr>
          <p:cNvPr id="331" name="Imagen 18_0"/>
          <p:cNvPicPr/>
          <p:nvPr/>
        </p:nvPicPr>
        <p:blipFill>
          <a:blip r:embed="rId4"/>
          <a:stretch/>
        </p:blipFill>
        <p:spPr>
          <a:xfrm>
            <a:off x="7031520" y="2762640"/>
            <a:ext cx="1055520" cy="1161000"/>
          </a:xfrm>
          <a:prstGeom prst="rect">
            <a:avLst/>
          </a:prstGeom>
          <a:ln w="0">
            <a:noFill/>
          </a:ln>
        </p:spPr>
      </p:pic>
      <p:sp>
        <p:nvSpPr>
          <p:cNvPr id="332" name="CustomShape 7"/>
          <p:cNvSpPr/>
          <p:nvPr/>
        </p:nvSpPr>
        <p:spPr>
          <a:xfrm>
            <a:off x="6480000" y="1620000"/>
            <a:ext cx="1305720" cy="46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O" sz="830" b="0" strike="noStrike" spc="-1">
                <a:solidFill>
                  <a:srgbClr val="000000"/>
                </a:solidFill>
                <a:latin typeface="Calibri"/>
                <a:ea typeface="DejaVu Sans"/>
              </a:rPr>
              <a:t>41% de los ecosistemas </a:t>
            </a:r>
            <a:endParaRPr lang="es-CO" sz="830" b="0" strike="noStrike" spc="-1">
              <a:latin typeface="Arial"/>
            </a:endParaRPr>
          </a:p>
          <a:p>
            <a:pPr>
              <a:lnSpc>
                <a:spcPct val="100000"/>
              </a:lnSpc>
            </a:pPr>
            <a:r>
              <a:rPr lang="es-CO" sz="830" b="0" strike="noStrike" spc="-1">
                <a:solidFill>
                  <a:srgbClr val="000000"/>
                </a:solidFill>
                <a:latin typeface="Calibri"/>
                <a:ea typeface="DejaVu Sans"/>
              </a:rPr>
              <a:t>33 ecosistemas, 54.550.573 ha</a:t>
            </a:r>
            <a:endParaRPr lang="es-CO" sz="830" b="0" strike="noStrike" spc="-1">
              <a:latin typeface="Arial"/>
            </a:endParaRPr>
          </a:p>
        </p:txBody>
      </p:sp>
      <p:sp>
        <p:nvSpPr>
          <p:cNvPr id="333" name="CustomShape 8"/>
          <p:cNvSpPr/>
          <p:nvPr/>
        </p:nvSpPr>
        <p:spPr>
          <a:xfrm>
            <a:off x="5604120" y="1308240"/>
            <a:ext cx="814320" cy="814320"/>
          </a:xfrm>
          <a:prstGeom prst="rect">
            <a:avLst/>
          </a:prstGeom>
          <a:ln>
            <a:solidFill>
              <a:schemeClr val="accent6"/>
            </a:solidFill>
            <a:round/>
          </a:ln>
          <a:effectLst>
            <a:outerShdw blurRad="40000" dist="20160" dir="5400000" rotWithShape="0">
              <a:srgbClr val="000000">
                <a:alpha val="38000"/>
              </a:srgbClr>
            </a:outerShdw>
          </a:effectLst>
        </p:spPr>
        <p:style>
          <a:lnRef idx="3">
            <a:schemeClr val="lt1"/>
          </a:lnRef>
          <a:fillRef idx="1">
            <a:schemeClr val="accent6"/>
          </a:fillRef>
          <a:effectRef idx="1">
            <a:schemeClr val="accent6"/>
          </a:effectRef>
          <a:fontRef idx="minor"/>
        </p:style>
        <p:txBody>
          <a:bodyPr lIns="90000" tIns="45000" rIns="90000" bIns="45000" anchor="ctr">
            <a:noAutofit/>
          </a:bodyPr>
          <a:lstStyle/>
          <a:p>
            <a:pPr algn="ctr">
              <a:lnSpc>
                <a:spcPct val="100000"/>
              </a:lnSpc>
            </a:pPr>
            <a:r>
              <a:rPr lang="es-CO" sz="1350" b="0" strike="noStrike" spc="-1">
                <a:solidFill>
                  <a:srgbClr val="FFFFFF"/>
                </a:solidFill>
                <a:latin typeface="Calibri"/>
                <a:ea typeface="DejaVu Sans"/>
              </a:rPr>
              <a:t>LC</a:t>
            </a:r>
            <a:endParaRPr lang="es-CO" sz="1350" b="0" strike="noStrike" spc="-1">
              <a:latin typeface="Arial"/>
            </a:endParaRPr>
          </a:p>
        </p:txBody>
      </p:sp>
      <p:sp>
        <p:nvSpPr>
          <p:cNvPr id="334" name="CustomShape 9"/>
          <p:cNvSpPr/>
          <p:nvPr/>
        </p:nvSpPr>
        <p:spPr>
          <a:xfrm>
            <a:off x="5580360" y="2153520"/>
            <a:ext cx="406080" cy="397440"/>
          </a:xfrm>
          <a:prstGeom prst="rect">
            <a:avLst/>
          </a:prstGeom>
          <a:solidFill>
            <a:srgbClr val="FF6600"/>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O" sz="1050" b="0" strike="noStrike" spc="-1">
                <a:solidFill>
                  <a:srgbClr val="FFFFFF"/>
                </a:solidFill>
                <a:latin typeface="Calibri"/>
                <a:ea typeface="DejaVu Sans"/>
              </a:rPr>
              <a:t>EN</a:t>
            </a:r>
            <a:endParaRPr lang="es-CO" sz="1050" b="0" strike="noStrike" spc="-1">
              <a:latin typeface="Arial"/>
            </a:endParaRPr>
          </a:p>
        </p:txBody>
      </p:sp>
      <p:sp>
        <p:nvSpPr>
          <p:cNvPr id="335" name="CustomShape 10"/>
          <p:cNvSpPr/>
          <p:nvPr/>
        </p:nvSpPr>
        <p:spPr>
          <a:xfrm>
            <a:off x="6025320" y="2172960"/>
            <a:ext cx="1533960" cy="37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830" b="0" strike="noStrike" spc="-1">
                <a:solidFill>
                  <a:srgbClr val="000000"/>
                </a:solidFill>
                <a:latin typeface="Calibri"/>
                <a:ea typeface="DejaVu Sans"/>
              </a:rPr>
              <a:t>17% de los ecosistemas </a:t>
            </a:r>
            <a:endParaRPr lang="es-CO" sz="830" b="0" strike="noStrike" spc="-1">
              <a:latin typeface="Arial"/>
            </a:endParaRPr>
          </a:p>
          <a:p>
            <a:pPr>
              <a:lnSpc>
                <a:spcPct val="100000"/>
              </a:lnSpc>
            </a:pPr>
            <a:r>
              <a:rPr lang="es-CO" sz="830" b="0" strike="noStrike" spc="-1">
                <a:solidFill>
                  <a:srgbClr val="000000"/>
                </a:solidFill>
                <a:latin typeface="Calibri"/>
                <a:ea typeface="DejaVu Sans"/>
              </a:rPr>
              <a:t>14 ecosistemas, 4.449.368 ha</a:t>
            </a:r>
            <a:endParaRPr lang="es-CO" sz="830" b="0" strike="noStrike" spc="-1">
              <a:latin typeface="Arial"/>
            </a:endParaRPr>
          </a:p>
        </p:txBody>
      </p:sp>
      <p:sp>
        <p:nvSpPr>
          <p:cNvPr id="336" name="CustomShape 11"/>
          <p:cNvSpPr/>
          <p:nvPr/>
        </p:nvSpPr>
        <p:spPr>
          <a:xfrm>
            <a:off x="7620840" y="1558756"/>
            <a:ext cx="1333960" cy="912434"/>
          </a:xfrm>
          <a:prstGeom prst="roundRect">
            <a:avLst>
              <a:gd name="adj" fmla="val 8594"/>
            </a:avLst>
          </a:prstGeom>
          <a:blipFill rotWithShape="0">
            <a:blip r:embed="rId5"/>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337" name="CustomShape 12"/>
          <p:cNvSpPr/>
          <p:nvPr/>
        </p:nvSpPr>
        <p:spPr>
          <a:xfrm>
            <a:off x="6212520" y="3998864"/>
            <a:ext cx="2809560" cy="82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s-CO" sz="900" b="0" strike="noStrike" spc="-1" dirty="0">
                <a:solidFill>
                  <a:srgbClr val="000000"/>
                </a:solidFill>
                <a:latin typeface="Calibri"/>
                <a:ea typeface="DejaVu Sans"/>
              </a:rPr>
              <a:t>Es importante resaltar que los resguardos indígenas y las tierras de comunidades afrodescendientes albergan en la actualidad el 57% de los ecosistemas remanentes catalogados como CR y un 31% en estado EN</a:t>
            </a:r>
            <a:r>
              <a:rPr lang="es-CO" sz="900" b="0" strike="noStrike" spc="-1" dirty="0" smtClean="0">
                <a:solidFill>
                  <a:srgbClr val="000000"/>
                </a:solidFill>
                <a:latin typeface="Calibri"/>
                <a:ea typeface="DejaVu Sans"/>
              </a:rPr>
              <a:t>.</a:t>
            </a:r>
            <a:endParaRPr lang="es-CO" sz="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Line 1"/>
          <p:cNvSpPr/>
          <p:nvPr/>
        </p:nvSpPr>
        <p:spPr>
          <a:xfrm>
            <a:off x="1726920" y="524160"/>
            <a:ext cx="5367960" cy="0"/>
          </a:xfrm>
          <a:prstGeom prst="line">
            <a:avLst/>
          </a:prstGeom>
          <a:ln>
            <a:round/>
          </a:ln>
        </p:spPr>
        <p:style>
          <a:lnRef idx="3">
            <a:schemeClr val="accent1"/>
          </a:lnRef>
          <a:fillRef idx="0">
            <a:schemeClr val="accent1"/>
          </a:fillRef>
          <a:effectRef idx="2">
            <a:schemeClr val="accent1"/>
          </a:effectRef>
          <a:fontRef idx="minor"/>
        </p:style>
      </p:sp>
      <p:sp>
        <p:nvSpPr>
          <p:cNvPr id="339" name="CustomShape 2"/>
          <p:cNvSpPr/>
          <p:nvPr/>
        </p:nvSpPr>
        <p:spPr>
          <a:xfrm>
            <a:off x="1992147" y="85680"/>
            <a:ext cx="4850472"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400" b="1" strike="noStrike" spc="-1" dirty="0" smtClean="0">
                <a:solidFill>
                  <a:srgbClr val="FFFFFF"/>
                </a:solidFill>
                <a:latin typeface="Calibri"/>
                <a:ea typeface="Adobe Gothic Std B"/>
              </a:rPr>
              <a:t>Ecosistemas terrestres en Colombia. </a:t>
            </a:r>
            <a:endParaRPr lang="es-CO" sz="2400" b="0" strike="noStrike" spc="-1" dirty="0">
              <a:latin typeface="Arial"/>
            </a:endParaRPr>
          </a:p>
        </p:txBody>
      </p:sp>
      <p:pic>
        <p:nvPicPr>
          <p:cNvPr id="340" name="Imagen 1"/>
          <p:cNvPicPr/>
          <p:nvPr/>
        </p:nvPicPr>
        <p:blipFill>
          <a:blip r:embed="rId2"/>
          <a:stretch/>
        </p:blipFill>
        <p:spPr>
          <a:xfrm>
            <a:off x="2030040" y="1829520"/>
            <a:ext cx="4774680" cy="2489760"/>
          </a:xfrm>
          <a:prstGeom prst="rect">
            <a:avLst/>
          </a:prstGeom>
          <a:ln w="0">
            <a:noFill/>
          </a:ln>
        </p:spPr>
      </p:pic>
      <p:pic>
        <p:nvPicPr>
          <p:cNvPr id="341" name="Imagen 5"/>
          <p:cNvPicPr/>
          <p:nvPr/>
        </p:nvPicPr>
        <p:blipFill>
          <a:blip r:embed="rId3"/>
          <a:stretch/>
        </p:blipFill>
        <p:spPr>
          <a:xfrm>
            <a:off x="3060000" y="1135080"/>
            <a:ext cx="3224160" cy="1024200"/>
          </a:xfrm>
          <a:prstGeom prst="rect">
            <a:avLst/>
          </a:prstGeom>
          <a:ln w="0">
            <a:noFill/>
          </a:ln>
        </p:spPr>
      </p:pic>
      <p:sp>
        <p:nvSpPr>
          <p:cNvPr id="343" name="CustomShape 4"/>
          <p:cNvSpPr/>
          <p:nvPr/>
        </p:nvSpPr>
        <p:spPr>
          <a:xfrm>
            <a:off x="5005493" y="4786920"/>
            <a:ext cx="4570200" cy="22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900" b="0" strike="noStrike" spc="-1" dirty="0">
                <a:solidFill>
                  <a:srgbClr val="000000"/>
                </a:solidFill>
                <a:latin typeface="Calibri"/>
                <a:ea typeface="DejaVu Sans"/>
              </a:rPr>
              <a:t>Fuente: Instituto de Hidrología, Meteorología y Estudios Ambientales -</a:t>
            </a:r>
            <a:r>
              <a:rPr lang="es-CO" sz="900" b="0" strike="noStrike" spc="-1" dirty="0" err="1">
                <a:solidFill>
                  <a:srgbClr val="000000"/>
                </a:solidFill>
                <a:latin typeface="Calibri"/>
                <a:ea typeface="DejaVu Sans"/>
              </a:rPr>
              <a:t>Ideam</a:t>
            </a:r>
            <a:r>
              <a:rPr lang="es-CO" sz="900" b="0" strike="noStrike" spc="-1" dirty="0">
                <a:solidFill>
                  <a:srgbClr val="000000"/>
                </a:solidFill>
                <a:latin typeface="Calibri"/>
                <a:ea typeface="DejaVu Sans"/>
              </a:rPr>
              <a:t> (2015). </a:t>
            </a:r>
            <a:endParaRPr lang="es-CO" sz="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ustomShape 1"/>
          <p:cNvSpPr/>
          <p:nvPr/>
        </p:nvSpPr>
        <p:spPr>
          <a:xfrm>
            <a:off x="1901846" y="263880"/>
            <a:ext cx="5076431" cy="49098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600" b="1" strike="noStrike" spc="-1" dirty="0" smtClean="0">
                <a:solidFill>
                  <a:srgbClr val="FFFFFF"/>
                </a:solidFill>
                <a:latin typeface="Calibri"/>
                <a:ea typeface="Adobe Gothic Std B"/>
              </a:rPr>
              <a:t>Ecosistemas terrestres en Colombia</a:t>
            </a:r>
            <a:endParaRPr lang="es-CO" sz="2400" b="0" strike="noStrike" spc="-1" dirty="0">
              <a:latin typeface="Arial"/>
            </a:endParaRPr>
          </a:p>
        </p:txBody>
      </p:sp>
      <p:pic>
        <p:nvPicPr>
          <p:cNvPr id="345" name="Imagen 3"/>
          <p:cNvPicPr/>
          <p:nvPr/>
        </p:nvPicPr>
        <p:blipFill>
          <a:blip r:embed="rId2"/>
          <a:srcRect b="13893"/>
          <a:stretch/>
        </p:blipFill>
        <p:spPr>
          <a:xfrm>
            <a:off x="223200" y="1614842"/>
            <a:ext cx="4047480" cy="2017080"/>
          </a:xfrm>
          <a:prstGeom prst="rect">
            <a:avLst/>
          </a:prstGeom>
          <a:ln w="0">
            <a:noFill/>
          </a:ln>
        </p:spPr>
      </p:pic>
      <p:pic>
        <p:nvPicPr>
          <p:cNvPr id="346" name="Imagen 4"/>
          <p:cNvPicPr/>
          <p:nvPr/>
        </p:nvPicPr>
        <p:blipFill>
          <a:blip r:embed="rId3"/>
          <a:srcRect b="17173"/>
          <a:stretch/>
        </p:blipFill>
        <p:spPr>
          <a:xfrm>
            <a:off x="4541040" y="1620000"/>
            <a:ext cx="4098240" cy="1585440"/>
          </a:xfrm>
          <a:prstGeom prst="rect">
            <a:avLst/>
          </a:prstGeom>
          <a:ln w="0">
            <a:noFill/>
          </a:ln>
        </p:spPr>
      </p:pic>
      <p:pic>
        <p:nvPicPr>
          <p:cNvPr id="347" name="Imagen 8"/>
          <p:cNvPicPr/>
          <p:nvPr/>
        </p:nvPicPr>
        <p:blipFill>
          <a:blip r:embed="rId4"/>
          <a:srcRect b="7696"/>
          <a:stretch/>
        </p:blipFill>
        <p:spPr>
          <a:xfrm>
            <a:off x="678600" y="3268080"/>
            <a:ext cx="3213000" cy="1595160"/>
          </a:xfrm>
          <a:prstGeom prst="rect">
            <a:avLst/>
          </a:prstGeom>
          <a:ln w="0">
            <a:noFill/>
          </a:ln>
        </p:spPr>
      </p:pic>
      <p:sp>
        <p:nvSpPr>
          <p:cNvPr id="348" name="CustomShape 2"/>
          <p:cNvSpPr/>
          <p:nvPr/>
        </p:nvSpPr>
        <p:spPr>
          <a:xfrm>
            <a:off x="0" y="1080000"/>
            <a:ext cx="4319280" cy="71412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s-CO" sz="1350" b="1" strike="noStrike" spc="-1" dirty="0" smtClean="0">
                <a:solidFill>
                  <a:srgbClr val="000000"/>
                </a:solidFill>
                <a:latin typeface="Calibri"/>
                <a:ea typeface="DejaVu Sans"/>
              </a:rPr>
              <a:t>Sabanas naturales  </a:t>
            </a:r>
            <a:endParaRPr lang="es-CO" sz="1350" b="0" strike="noStrike" spc="-1" dirty="0">
              <a:latin typeface="Arial"/>
            </a:endParaRPr>
          </a:p>
          <a:p>
            <a:pPr algn="just">
              <a:lnSpc>
                <a:spcPct val="100000"/>
              </a:lnSpc>
            </a:pPr>
            <a:r>
              <a:rPr lang="es-CO" sz="900" b="0" strike="noStrike" spc="-1" dirty="0">
                <a:solidFill>
                  <a:srgbClr val="000000"/>
                </a:solidFill>
                <a:latin typeface="Calibri"/>
                <a:ea typeface="DejaVu Sans"/>
              </a:rPr>
              <a:t>Entre 1987 y 2007 la extensión de las sabanas inundables, arenosas y altas en la región se redujo de 11.401 km2 a 9283 km2 , lo que representa el 18,5 % de cambio inducido por factores antrópicos</a:t>
            </a:r>
            <a:endParaRPr lang="es-CO" sz="900" b="0" strike="noStrike" spc="-1" dirty="0">
              <a:latin typeface="Arial"/>
            </a:endParaRPr>
          </a:p>
        </p:txBody>
      </p:sp>
      <p:sp>
        <p:nvSpPr>
          <p:cNvPr id="349" name="CustomShape 3"/>
          <p:cNvSpPr/>
          <p:nvPr/>
        </p:nvSpPr>
        <p:spPr>
          <a:xfrm>
            <a:off x="4860000" y="1080000"/>
            <a:ext cx="3607200" cy="5756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350" b="1" strike="noStrike" spc="-1" dirty="0" smtClean="0">
                <a:solidFill>
                  <a:srgbClr val="000000"/>
                </a:solidFill>
                <a:latin typeface="Calibri"/>
                <a:ea typeface="DejaVu Sans"/>
              </a:rPr>
              <a:t>Páramo</a:t>
            </a:r>
            <a:endParaRPr lang="es-CO" sz="1350" b="0" strike="noStrike" spc="-1" dirty="0">
              <a:latin typeface="Arial"/>
            </a:endParaRPr>
          </a:p>
          <a:p>
            <a:pPr algn="just">
              <a:lnSpc>
                <a:spcPct val="100000"/>
              </a:lnSpc>
            </a:pPr>
            <a:r>
              <a:rPr lang="es-CO" sz="900" b="0" strike="noStrike" spc="-1" dirty="0">
                <a:solidFill>
                  <a:srgbClr val="000000"/>
                </a:solidFill>
                <a:latin typeface="Calibri"/>
                <a:ea typeface="DejaVu Sans"/>
              </a:rPr>
              <a:t>Solamente durante el período 1985-2005, la tasa anual de pérdida de los ecosistemas de páramo en Colombia alcanzó el 17 %</a:t>
            </a:r>
            <a:endParaRPr lang="es-CO" sz="900" b="0" strike="noStrike" spc="-1" dirty="0">
              <a:latin typeface="Arial"/>
            </a:endParaRPr>
          </a:p>
        </p:txBody>
      </p:sp>
      <p:sp>
        <p:nvSpPr>
          <p:cNvPr id="350" name="CustomShape 4"/>
          <p:cNvSpPr/>
          <p:nvPr/>
        </p:nvSpPr>
        <p:spPr>
          <a:xfrm>
            <a:off x="3893400" y="3662640"/>
            <a:ext cx="5148000" cy="11296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350" b="1" strike="noStrike" spc="-1" dirty="0" smtClean="0">
                <a:solidFill>
                  <a:srgbClr val="000000"/>
                </a:solidFill>
                <a:latin typeface="Calibri"/>
                <a:ea typeface="DejaVu Sans"/>
              </a:rPr>
              <a:t>Glaciares</a:t>
            </a:r>
            <a:endParaRPr lang="es-CO" sz="1350" b="0" strike="noStrike" spc="-1" dirty="0">
              <a:latin typeface="Arial"/>
            </a:endParaRPr>
          </a:p>
          <a:p>
            <a:pPr algn="just">
              <a:lnSpc>
                <a:spcPct val="100000"/>
              </a:lnSpc>
            </a:pPr>
            <a:r>
              <a:rPr lang="es-CO" sz="900" b="0" strike="noStrike" spc="-1" dirty="0">
                <a:solidFill>
                  <a:srgbClr val="000000"/>
                </a:solidFill>
                <a:latin typeface="Calibri"/>
                <a:ea typeface="DejaVu Sans"/>
              </a:rPr>
              <a:t>Entre los años 1980 y 2010 el retroceso de las 6 superficies glaciares más importantes en Colombia (Sierra Nevada de Santa Marta, Sierra Nevada del Cocuy y los volcanes-nevados del Ruiz, Santa Isabel, Tolima y Huila) llegó al 57 %. </a:t>
            </a:r>
            <a:endParaRPr lang="es-CO" sz="900" b="0" strike="noStrike" spc="-1" dirty="0">
              <a:latin typeface="Arial"/>
            </a:endParaRPr>
          </a:p>
          <a:p>
            <a:pPr algn="just">
              <a:lnSpc>
                <a:spcPct val="100000"/>
              </a:lnSpc>
            </a:pPr>
            <a:endParaRPr lang="es-CO" sz="900" b="0" strike="noStrike" spc="-1" dirty="0">
              <a:latin typeface="Arial"/>
            </a:endParaRPr>
          </a:p>
          <a:p>
            <a:pPr algn="just">
              <a:lnSpc>
                <a:spcPct val="100000"/>
              </a:lnSpc>
            </a:pPr>
            <a:r>
              <a:rPr lang="es-CO" sz="900" b="0" strike="noStrike" spc="-1" dirty="0">
                <a:solidFill>
                  <a:srgbClr val="000000"/>
                </a:solidFill>
                <a:latin typeface="Calibri"/>
                <a:ea typeface="DejaVu Sans"/>
              </a:rPr>
              <a:t>Según el sistema de información ambiental para el año 2032 los picos nevados desaparecerán del paisaje Colombiano.</a:t>
            </a:r>
            <a:endParaRPr lang="es-CO" sz="900" b="0" strike="noStrike" spc="-1" dirty="0">
              <a:latin typeface="Arial"/>
            </a:endParaRPr>
          </a:p>
        </p:txBody>
      </p:sp>
      <p:pic>
        <p:nvPicPr>
          <p:cNvPr id="351" name="Imagen 13"/>
          <p:cNvPicPr/>
          <p:nvPr/>
        </p:nvPicPr>
        <p:blipFill>
          <a:blip r:embed="rId5"/>
          <a:stretch/>
        </p:blipFill>
        <p:spPr>
          <a:xfrm>
            <a:off x="4971960" y="3117240"/>
            <a:ext cx="2219760" cy="712440"/>
          </a:xfrm>
          <a:prstGeom prst="rect">
            <a:avLst/>
          </a:prstGeom>
          <a:ln w="0">
            <a:noFill/>
          </a:ln>
        </p:spPr>
      </p:pic>
      <p:sp>
        <p:nvSpPr>
          <p:cNvPr id="352" name="CustomShape 5"/>
          <p:cNvSpPr/>
          <p:nvPr/>
        </p:nvSpPr>
        <p:spPr>
          <a:xfrm>
            <a:off x="7644240" y="4727160"/>
            <a:ext cx="13971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200" b="0" strike="noStrike" spc="-1" dirty="0">
                <a:solidFill>
                  <a:srgbClr val="000000"/>
                </a:solidFill>
                <a:latin typeface="Calibri"/>
                <a:ea typeface="DejaVu Sans"/>
              </a:rPr>
              <a:t>Fuente: WWF, 2017</a:t>
            </a:r>
            <a:endParaRPr lang="es-CO"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457200" y="20592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MX" sz="3600" b="1" strike="noStrike" spc="-1" dirty="0">
                <a:solidFill>
                  <a:srgbClr val="FFFFFF"/>
                </a:solidFill>
                <a:latin typeface="Calibri"/>
                <a:ea typeface="DejaVu Sans"/>
              </a:rPr>
              <a:t>¿</a:t>
            </a:r>
            <a:r>
              <a:rPr lang="es-MX" sz="3600" b="1" strike="noStrike" spc="-1" dirty="0" smtClean="0">
                <a:solidFill>
                  <a:srgbClr val="FFFFFF"/>
                </a:solidFill>
                <a:latin typeface="Calibri"/>
                <a:ea typeface="DejaVu Sans"/>
              </a:rPr>
              <a:t>Qué es la huella ecológica?</a:t>
            </a:r>
            <a:endParaRPr lang="es-CO" sz="3600" b="0" strike="noStrike" spc="-1" dirty="0">
              <a:latin typeface="Arial"/>
            </a:endParaRPr>
          </a:p>
        </p:txBody>
      </p:sp>
      <p:sp>
        <p:nvSpPr>
          <p:cNvPr id="354" name="CustomShape 2"/>
          <p:cNvSpPr/>
          <p:nvPr/>
        </p:nvSpPr>
        <p:spPr>
          <a:xfrm>
            <a:off x="395640" y="1100520"/>
            <a:ext cx="8227800" cy="339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1280" algn="just">
              <a:lnSpc>
                <a:spcPct val="100000"/>
              </a:lnSpc>
              <a:spcBef>
                <a:spcPts val="641"/>
              </a:spcBef>
              <a:buClr>
                <a:srgbClr val="000000"/>
              </a:buClr>
              <a:buFont typeface="Arial"/>
              <a:buChar char="•"/>
            </a:pPr>
            <a:r>
              <a:rPr lang="es-CO" sz="2400" b="0" strike="noStrike" spc="-1" dirty="0">
                <a:solidFill>
                  <a:srgbClr val="000000"/>
                </a:solidFill>
                <a:latin typeface="Calibri"/>
                <a:ea typeface="DejaVu Sans"/>
              </a:rPr>
              <a:t>La </a:t>
            </a:r>
            <a:r>
              <a:rPr lang="es-CO" sz="2400" b="0" strike="noStrike" spc="-1" dirty="0" smtClean="0">
                <a:solidFill>
                  <a:srgbClr val="000000"/>
                </a:solidFill>
                <a:latin typeface="Calibri"/>
                <a:ea typeface="DejaVu Sans"/>
              </a:rPr>
              <a:t>huella ecológica </a:t>
            </a:r>
            <a:r>
              <a:rPr lang="es-CO" sz="2400" b="0" strike="noStrike" spc="-1" dirty="0">
                <a:solidFill>
                  <a:srgbClr val="000000"/>
                </a:solidFill>
                <a:latin typeface="Calibri"/>
                <a:ea typeface="DejaVu Sans"/>
              </a:rPr>
              <a:t>es un indicador que mide la porción de tierra necesaria para la vida del ser humano en relación con su consumo. Es decir, la capacidad de la </a:t>
            </a:r>
            <a:r>
              <a:rPr lang="es-CO" sz="2400" b="0" strike="noStrike" spc="-1" dirty="0" smtClean="0">
                <a:solidFill>
                  <a:srgbClr val="000000"/>
                </a:solidFill>
                <a:latin typeface="Calibri"/>
                <a:ea typeface="DejaVu Sans"/>
              </a:rPr>
              <a:t>tierra</a:t>
            </a:r>
            <a:r>
              <a:rPr lang="es-CO" sz="2400" b="0" strike="noStrike" spc="-1" dirty="0">
                <a:solidFill>
                  <a:srgbClr val="000000"/>
                </a:solidFill>
                <a:latin typeface="Calibri"/>
                <a:ea typeface="DejaVu Sans"/>
              </a:rPr>
              <a:t>, medida en hectáreas, para absorber los residuos generados por una persona según la porción del Planeta que le corresponde. </a:t>
            </a:r>
            <a:endParaRPr lang="es-CO" sz="2400" b="0" strike="noStrike" spc="-1" dirty="0" smtClean="0">
              <a:solidFill>
                <a:srgbClr val="000000"/>
              </a:solidFill>
              <a:latin typeface="Calibri"/>
              <a:ea typeface="DejaVu Sans"/>
            </a:endParaRPr>
          </a:p>
          <a:p>
            <a:pPr marL="343080" indent="-341280" algn="just">
              <a:lnSpc>
                <a:spcPct val="100000"/>
              </a:lnSpc>
              <a:spcBef>
                <a:spcPts val="641"/>
              </a:spcBef>
              <a:buClr>
                <a:srgbClr val="000000"/>
              </a:buClr>
              <a:buFont typeface="Arial"/>
              <a:buChar char="•"/>
            </a:pPr>
            <a:endParaRPr lang="es-CO" sz="2400" spc="-1" dirty="0">
              <a:solidFill>
                <a:srgbClr val="000000"/>
              </a:solidFill>
              <a:latin typeface="Calibri"/>
              <a:ea typeface="DejaVu Sans"/>
            </a:endParaRPr>
          </a:p>
          <a:p>
            <a:pPr marL="343080" indent="-341280" algn="just">
              <a:lnSpc>
                <a:spcPct val="100000"/>
              </a:lnSpc>
              <a:spcBef>
                <a:spcPts val="641"/>
              </a:spcBef>
              <a:buClr>
                <a:srgbClr val="000000"/>
              </a:buClr>
              <a:buFont typeface="Arial"/>
              <a:buChar char="•"/>
            </a:pPr>
            <a:r>
              <a:rPr lang="es-CO" sz="2400" b="0" strike="noStrike" spc="-1" dirty="0" smtClean="0">
                <a:solidFill>
                  <a:srgbClr val="000000"/>
                </a:solidFill>
                <a:latin typeface="Calibri"/>
                <a:ea typeface="DejaVu Sans"/>
              </a:rPr>
              <a:t>La huella ecológica </a:t>
            </a:r>
            <a:r>
              <a:rPr lang="es-CO" sz="2400" b="0" strike="noStrike" spc="-1" dirty="0">
                <a:solidFill>
                  <a:srgbClr val="000000"/>
                </a:solidFill>
                <a:latin typeface="Calibri"/>
                <a:ea typeface="DejaVu Sans"/>
              </a:rPr>
              <a:t>se mide a partir de hectáreas globales (</a:t>
            </a:r>
            <a:r>
              <a:rPr lang="es-CO" sz="2400" b="0" strike="noStrike" spc="-1" dirty="0" err="1">
                <a:solidFill>
                  <a:srgbClr val="000000"/>
                </a:solidFill>
                <a:latin typeface="Calibri"/>
                <a:ea typeface="DejaVu Sans"/>
              </a:rPr>
              <a:t>hag</a:t>
            </a:r>
            <a:r>
              <a:rPr lang="es-CO" sz="2400" b="0" strike="noStrike" spc="-1" dirty="0">
                <a:solidFill>
                  <a:srgbClr val="000000"/>
                </a:solidFill>
                <a:latin typeface="Calibri"/>
                <a:ea typeface="DejaVu Sans"/>
              </a:rPr>
              <a:t>), aquellas con capacidad mundial promedio de producir recursos y absorber desechos.</a:t>
            </a:r>
            <a:endParaRPr lang="es-CO" sz="2400" b="0" strike="noStrike" spc="-1" dirty="0">
              <a:latin typeface="Arial"/>
            </a:endParaRPr>
          </a:p>
        </p:txBody>
      </p:sp>
      <p:sp>
        <p:nvSpPr>
          <p:cNvPr id="355" name="CustomShape 3"/>
          <p:cNvSpPr/>
          <p:nvPr/>
        </p:nvSpPr>
        <p:spPr>
          <a:xfrm>
            <a:off x="603360" y="4132800"/>
            <a:ext cx="822780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800" b="0" strike="noStrike" spc="-1" dirty="0">
                <a:solidFill>
                  <a:srgbClr val="000000"/>
                </a:solidFill>
                <a:latin typeface="Calibri"/>
                <a:ea typeface="DejaVu Sans"/>
              </a:rPr>
              <a:t>Fuente: https://www.utp.edu.co</a:t>
            </a: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2"/>
          <p:cNvSpPr/>
          <p:nvPr/>
        </p:nvSpPr>
        <p:spPr>
          <a:xfrm>
            <a:off x="1856813" y="258840"/>
            <a:ext cx="4963451" cy="92187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800" b="1" strike="noStrike" spc="-1" dirty="0" smtClean="0">
                <a:solidFill>
                  <a:srgbClr val="FFFFFF"/>
                </a:solidFill>
                <a:latin typeface="Calibri"/>
                <a:ea typeface="Adobe Gothic Std B"/>
              </a:rPr>
              <a:t>Huella ecológica a nivel mundial</a:t>
            </a:r>
            <a:endParaRPr lang="es-CO" sz="2800" b="0" strike="noStrike" spc="-1" dirty="0" smtClean="0">
              <a:latin typeface="Arial"/>
            </a:endParaRPr>
          </a:p>
          <a:p>
            <a:pPr algn="ctr">
              <a:lnSpc>
                <a:spcPct val="100000"/>
              </a:lnSpc>
            </a:pPr>
            <a:endParaRPr lang="es-CO" sz="2600" b="0" strike="noStrike" spc="-1" dirty="0">
              <a:latin typeface="Arial"/>
            </a:endParaRPr>
          </a:p>
        </p:txBody>
      </p:sp>
      <p:sp>
        <p:nvSpPr>
          <p:cNvPr id="358" name="CustomShape 3"/>
          <p:cNvSpPr/>
          <p:nvPr/>
        </p:nvSpPr>
        <p:spPr>
          <a:xfrm>
            <a:off x="6267239" y="2971440"/>
            <a:ext cx="2809027"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s-CO" sz="1350" b="1" strike="noStrike" spc="-1" dirty="0">
                <a:solidFill>
                  <a:srgbClr val="000000"/>
                </a:solidFill>
                <a:latin typeface="Calibri"/>
                <a:ea typeface="DejaVu Sans"/>
              </a:rPr>
              <a:t>Huella ecológica mundial del consumo por componente, en hectáreas globales, 1996-2015. </a:t>
            </a:r>
            <a:endParaRPr lang="es-CO" sz="1350" b="1" strike="noStrike" spc="-1" dirty="0" smtClean="0">
              <a:solidFill>
                <a:srgbClr val="000000"/>
              </a:solidFill>
              <a:latin typeface="Calibri"/>
              <a:ea typeface="DejaVu Sans"/>
            </a:endParaRPr>
          </a:p>
          <a:p>
            <a:pPr algn="just">
              <a:lnSpc>
                <a:spcPct val="100000"/>
              </a:lnSpc>
            </a:pPr>
            <a:endParaRPr lang="es-CO" sz="1350" b="1" spc="-1" dirty="0">
              <a:solidFill>
                <a:srgbClr val="000000"/>
              </a:solidFill>
              <a:latin typeface="Calibri"/>
              <a:ea typeface="DejaVu Sans"/>
            </a:endParaRPr>
          </a:p>
          <a:p>
            <a:pPr algn="just">
              <a:lnSpc>
                <a:spcPct val="100000"/>
              </a:lnSpc>
            </a:pPr>
            <a:r>
              <a:rPr lang="es-CO" sz="1350" b="0" strike="noStrike" spc="-1" dirty="0" smtClean="0">
                <a:solidFill>
                  <a:srgbClr val="000000"/>
                </a:solidFill>
                <a:latin typeface="Calibri"/>
                <a:ea typeface="DejaVu Sans"/>
              </a:rPr>
              <a:t>La </a:t>
            </a:r>
            <a:r>
              <a:rPr lang="es-CO" sz="1350" b="0" strike="noStrike" spc="-1" dirty="0">
                <a:solidFill>
                  <a:srgbClr val="000000"/>
                </a:solidFill>
                <a:latin typeface="Calibri"/>
                <a:ea typeface="DejaVu Sans"/>
              </a:rPr>
              <a:t>mayor contribución a la huella ecológica proviene de las emisiones de carbono por la quema de combustibles fósiles. </a:t>
            </a:r>
            <a:endParaRPr lang="es-CO" sz="1350" b="0" strike="noStrike" spc="-1" dirty="0">
              <a:latin typeface="Arial"/>
            </a:endParaRPr>
          </a:p>
        </p:txBody>
      </p:sp>
      <p:sp>
        <p:nvSpPr>
          <p:cNvPr id="359" name="CustomShape 4"/>
          <p:cNvSpPr/>
          <p:nvPr/>
        </p:nvSpPr>
        <p:spPr>
          <a:xfrm>
            <a:off x="7244298" y="4778133"/>
            <a:ext cx="17812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200" b="0" strike="noStrike" spc="-1" dirty="0">
                <a:solidFill>
                  <a:srgbClr val="000000"/>
                </a:solidFill>
                <a:latin typeface="Calibri"/>
                <a:ea typeface="DejaVu Sans"/>
              </a:rPr>
              <a:t>Fuente: WWF, 2017, 2018</a:t>
            </a:r>
            <a:endParaRPr lang="es-CO" sz="1200" b="0" strike="noStrike" spc="-1" dirty="0">
              <a:latin typeface="Arial"/>
            </a:endParaRPr>
          </a:p>
        </p:txBody>
      </p:sp>
      <p:pic>
        <p:nvPicPr>
          <p:cNvPr id="360" name="Imagen 2"/>
          <p:cNvPicPr/>
          <p:nvPr/>
        </p:nvPicPr>
        <p:blipFill>
          <a:blip r:embed="rId2"/>
          <a:stretch/>
        </p:blipFill>
        <p:spPr>
          <a:xfrm>
            <a:off x="1851840" y="1224720"/>
            <a:ext cx="4344480" cy="3274560"/>
          </a:xfrm>
          <a:prstGeom prst="rect">
            <a:avLst/>
          </a:prstGeom>
          <a:ln w="0">
            <a:noFill/>
          </a:ln>
        </p:spPr>
      </p:pic>
      <p:pic>
        <p:nvPicPr>
          <p:cNvPr id="361" name="Imagen 4"/>
          <p:cNvPicPr/>
          <p:nvPr/>
        </p:nvPicPr>
        <p:blipFill>
          <a:blip r:embed="rId3"/>
          <a:stretch/>
        </p:blipFill>
        <p:spPr>
          <a:xfrm>
            <a:off x="411840" y="2470320"/>
            <a:ext cx="1438200" cy="1623240"/>
          </a:xfrm>
          <a:prstGeom prst="rect">
            <a:avLst/>
          </a:prstGeom>
          <a:ln w="0">
            <a:noFill/>
          </a:ln>
        </p:spPr>
      </p:pic>
      <p:pic>
        <p:nvPicPr>
          <p:cNvPr id="362" name="Picture 2" descr="Resultado de imagen para huella ecologica"/>
          <p:cNvPicPr/>
          <p:nvPr/>
        </p:nvPicPr>
        <p:blipFill>
          <a:blip r:embed="rId4"/>
          <a:stretch/>
        </p:blipFill>
        <p:spPr>
          <a:xfrm rot="3523800">
            <a:off x="7098120" y="813600"/>
            <a:ext cx="1076760" cy="21128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2"/>
          <p:cNvSpPr/>
          <p:nvPr/>
        </p:nvSpPr>
        <p:spPr>
          <a:xfrm>
            <a:off x="2096284" y="360000"/>
            <a:ext cx="4624192" cy="49098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600" b="1" strike="noStrike" spc="-1" dirty="0" smtClean="0">
                <a:solidFill>
                  <a:srgbClr val="FFFFFF"/>
                </a:solidFill>
                <a:latin typeface="Calibri"/>
                <a:ea typeface="Adobe Gothic Std B"/>
              </a:rPr>
              <a:t>Huella ecológica a nivel mundial</a:t>
            </a:r>
            <a:endParaRPr lang="es-CO" sz="2600" b="0" strike="noStrike" spc="-1" dirty="0">
              <a:latin typeface="Arial"/>
            </a:endParaRPr>
          </a:p>
        </p:txBody>
      </p:sp>
      <p:sp>
        <p:nvSpPr>
          <p:cNvPr id="365" name="CustomShape 3"/>
          <p:cNvSpPr/>
          <p:nvPr/>
        </p:nvSpPr>
        <p:spPr>
          <a:xfrm>
            <a:off x="3751200" y="4848840"/>
            <a:ext cx="17820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200" b="0" strike="noStrike" spc="-1">
                <a:solidFill>
                  <a:srgbClr val="000000"/>
                </a:solidFill>
                <a:latin typeface="Calibri"/>
                <a:ea typeface="DejaVu Sans"/>
              </a:rPr>
              <a:t>Fuente: WWF, 2017, 2018</a:t>
            </a:r>
            <a:endParaRPr lang="es-CO" sz="1200" b="0" strike="noStrike" spc="-1">
              <a:latin typeface="Arial"/>
            </a:endParaRPr>
          </a:p>
        </p:txBody>
      </p:sp>
      <p:pic>
        <p:nvPicPr>
          <p:cNvPr id="366" name="Imagen 1"/>
          <p:cNvPicPr/>
          <p:nvPr/>
        </p:nvPicPr>
        <p:blipFill>
          <a:blip r:embed="rId2"/>
          <a:srcRect r="1510"/>
          <a:stretch/>
        </p:blipFill>
        <p:spPr>
          <a:xfrm>
            <a:off x="1080000" y="1080000"/>
            <a:ext cx="2974320" cy="3884400"/>
          </a:xfrm>
          <a:prstGeom prst="rect">
            <a:avLst/>
          </a:prstGeom>
          <a:ln w="0">
            <a:noFill/>
          </a:ln>
        </p:spPr>
      </p:pic>
      <p:pic>
        <p:nvPicPr>
          <p:cNvPr id="367" name="Imagen 6"/>
          <p:cNvPicPr/>
          <p:nvPr/>
        </p:nvPicPr>
        <p:blipFill>
          <a:blip r:embed="rId3"/>
          <a:srcRect l="1454" r="2050"/>
          <a:stretch/>
        </p:blipFill>
        <p:spPr>
          <a:xfrm>
            <a:off x="3780000" y="1260000"/>
            <a:ext cx="3975840" cy="3648600"/>
          </a:xfrm>
          <a:prstGeom prst="rect">
            <a:avLst/>
          </a:prstGeom>
          <a:ln w="0">
            <a:noFill/>
          </a:ln>
        </p:spPr>
      </p:pic>
      <p:pic>
        <p:nvPicPr>
          <p:cNvPr id="368" name="Imagen 7"/>
          <p:cNvPicPr/>
          <p:nvPr/>
        </p:nvPicPr>
        <p:blipFill>
          <a:blip r:embed="rId4"/>
          <a:stretch/>
        </p:blipFill>
        <p:spPr>
          <a:xfrm>
            <a:off x="7486560" y="2059920"/>
            <a:ext cx="1597320" cy="1522800"/>
          </a:xfrm>
          <a:prstGeom prst="rect">
            <a:avLst/>
          </a:prstGeom>
          <a:ln w="0">
            <a:noFill/>
          </a:ln>
        </p:spPr>
      </p:pic>
      <p:sp>
        <p:nvSpPr>
          <p:cNvPr id="369" name="CustomShape 4"/>
          <p:cNvSpPr/>
          <p:nvPr/>
        </p:nvSpPr>
        <p:spPr>
          <a:xfrm>
            <a:off x="226800" y="3017160"/>
            <a:ext cx="237204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O" sz="1350" b="1" strike="noStrike" spc="-1" dirty="0">
                <a:solidFill>
                  <a:srgbClr val="000000"/>
                </a:solidFill>
                <a:latin typeface="Calibri"/>
                <a:ea typeface="DejaVu Sans"/>
              </a:rPr>
              <a:t>Huella ecológica mundial del consumo 2015. </a:t>
            </a:r>
            <a:endParaRPr lang="es-CO" sz="1350" b="1" strike="noStrike" spc="-1" dirty="0" smtClean="0">
              <a:solidFill>
                <a:srgbClr val="000000"/>
              </a:solidFill>
              <a:latin typeface="Calibri"/>
              <a:ea typeface="DejaVu Sans"/>
            </a:endParaRPr>
          </a:p>
          <a:p>
            <a:pPr algn="just">
              <a:lnSpc>
                <a:spcPct val="100000"/>
              </a:lnSpc>
            </a:pPr>
            <a:endParaRPr lang="es-CO" sz="1350" b="1" spc="-1" dirty="0">
              <a:solidFill>
                <a:srgbClr val="000000"/>
              </a:solidFill>
              <a:latin typeface="Calibri"/>
              <a:ea typeface="DejaVu Sans"/>
            </a:endParaRPr>
          </a:p>
          <a:p>
            <a:pPr algn="just">
              <a:lnSpc>
                <a:spcPct val="100000"/>
              </a:lnSpc>
            </a:pPr>
            <a:r>
              <a:rPr lang="es-CO" sz="1350" b="0" strike="noStrike" spc="-1" dirty="0" smtClean="0">
                <a:solidFill>
                  <a:srgbClr val="000000"/>
                </a:solidFill>
                <a:latin typeface="Calibri"/>
                <a:ea typeface="DejaVu Sans"/>
              </a:rPr>
              <a:t>Esta </a:t>
            </a:r>
            <a:r>
              <a:rPr lang="es-CO" sz="1350" b="0" strike="noStrike" spc="-1" dirty="0">
                <a:solidFill>
                  <a:srgbClr val="000000"/>
                </a:solidFill>
                <a:latin typeface="Calibri"/>
                <a:ea typeface="DejaVu Sans"/>
              </a:rPr>
              <a:t>en función de la población total y las tasas de consumo. El consumo de un país incluye la huella que genera, más sus importaciones. </a:t>
            </a:r>
            <a:endParaRPr lang="es-CO" sz="13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2"/>
          <p:cNvSpPr/>
          <p:nvPr/>
        </p:nvSpPr>
        <p:spPr>
          <a:xfrm>
            <a:off x="1039482" y="324360"/>
            <a:ext cx="6897635"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400" b="1" strike="noStrike" spc="-1" dirty="0" smtClean="0">
                <a:solidFill>
                  <a:srgbClr val="FFFFFF"/>
                </a:solidFill>
                <a:latin typeface="Calibri"/>
                <a:ea typeface="Adobe Gothic Std B"/>
              </a:rPr>
              <a:t>Motores de pérdida de biodiversidad a nivel mundial</a:t>
            </a:r>
            <a:endParaRPr lang="es-CO" sz="2400" b="0" strike="noStrike" spc="-1" dirty="0">
              <a:latin typeface="Arial"/>
            </a:endParaRPr>
          </a:p>
        </p:txBody>
      </p:sp>
      <p:pic>
        <p:nvPicPr>
          <p:cNvPr id="372" name="Imagen 1"/>
          <p:cNvPicPr/>
          <p:nvPr/>
        </p:nvPicPr>
        <p:blipFill>
          <a:blip r:embed="rId2"/>
          <a:stretch/>
        </p:blipFill>
        <p:spPr>
          <a:xfrm>
            <a:off x="765720" y="1216800"/>
            <a:ext cx="4993560" cy="3778560"/>
          </a:xfrm>
          <a:prstGeom prst="rect">
            <a:avLst/>
          </a:prstGeom>
          <a:ln w="0">
            <a:noFill/>
          </a:ln>
        </p:spPr>
      </p:pic>
      <p:sp>
        <p:nvSpPr>
          <p:cNvPr id="373" name="CustomShape 3"/>
          <p:cNvSpPr/>
          <p:nvPr/>
        </p:nvSpPr>
        <p:spPr>
          <a:xfrm>
            <a:off x="5940000" y="1980000"/>
            <a:ext cx="2995240"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s-CO" sz="1800" b="0" strike="noStrike" spc="-1" dirty="0">
                <a:solidFill>
                  <a:srgbClr val="000000"/>
                </a:solidFill>
                <a:latin typeface="Calibri"/>
                <a:ea typeface="DejaVu Sans"/>
              </a:rPr>
              <a:t>La pérdida de hábitats debido a la agricultura y la sobreexplotación siguen siendo la mayor amenaza a la biodiversidad y los ecosistemas. </a:t>
            </a:r>
            <a:endParaRPr lang="es-CO" sz="1800" b="0" strike="noStrike" spc="-1" dirty="0">
              <a:latin typeface="Arial"/>
            </a:endParaRPr>
          </a:p>
        </p:txBody>
      </p:sp>
      <p:sp>
        <p:nvSpPr>
          <p:cNvPr id="374" name="CustomShape 4"/>
          <p:cNvSpPr/>
          <p:nvPr/>
        </p:nvSpPr>
        <p:spPr>
          <a:xfrm>
            <a:off x="7538080" y="4723200"/>
            <a:ext cx="13971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O" sz="1200" b="0" strike="noStrike" spc="-1" dirty="0">
                <a:solidFill>
                  <a:srgbClr val="000000"/>
                </a:solidFill>
                <a:latin typeface="Calibri"/>
                <a:ea typeface="DejaVu Sans"/>
              </a:rPr>
              <a:t>Fuente: WWF, 2018</a:t>
            </a:r>
            <a:endParaRPr lang="es-CO"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457200" y="20592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70000" lnSpcReduction="20000"/>
          </a:bodyPr>
          <a:lstStyle/>
          <a:p>
            <a:pPr algn="ctr">
              <a:lnSpc>
                <a:spcPct val="100000"/>
              </a:lnSpc>
            </a:pPr>
            <a:r>
              <a:rPr lang="es-CO" sz="4400" b="1" strike="noStrike" spc="-1" dirty="0" smtClean="0">
                <a:solidFill>
                  <a:srgbClr val="FFFFFF"/>
                </a:solidFill>
                <a:latin typeface="Qlassik Medium"/>
                <a:ea typeface="DejaVu Sans"/>
              </a:rPr>
              <a:t>¿</a:t>
            </a:r>
            <a:r>
              <a:rPr lang="es-CO" sz="4400" b="1" spc="-1" dirty="0">
                <a:solidFill>
                  <a:srgbClr val="FFFFFF"/>
                </a:solidFill>
                <a:latin typeface="Qlassik Medium"/>
                <a:ea typeface="DejaVu Sans"/>
              </a:rPr>
              <a:t>Q</a:t>
            </a:r>
            <a:r>
              <a:rPr lang="es-CO" sz="4400" b="1" strike="noStrike" spc="-1" dirty="0" smtClean="0">
                <a:solidFill>
                  <a:srgbClr val="FFFFFF"/>
                </a:solidFill>
                <a:latin typeface="Qlassik Medium"/>
                <a:ea typeface="DejaVu Sans"/>
              </a:rPr>
              <a:t>ué es el cambio climático?</a:t>
            </a:r>
            <a:r>
              <a:rPr dirty="0"/>
              <a:t/>
            </a:r>
            <a:br>
              <a:rPr dirty="0"/>
            </a:br>
            <a:endParaRPr lang="es-CO" sz="4400" b="0" strike="noStrike" spc="-1" dirty="0">
              <a:latin typeface="Arial"/>
            </a:endParaRPr>
          </a:p>
        </p:txBody>
      </p:sp>
      <p:sp>
        <p:nvSpPr>
          <p:cNvPr id="376" name="CustomShape 2"/>
          <p:cNvSpPr/>
          <p:nvPr/>
        </p:nvSpPr>
        <p:spPr>
          <a:xfrm>
            <a:off x="218596" y="786187"/>
            <a:ext cx="8577873" cy="130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360"/>
              </a:spcBef>
              <a:tabLst>
                <a:tab pos="0" algn="l"/>
              </a:tabLst>
            </a:pPr>
            <a:endParaRPr lang="es-CO" sz="1800" b="0" strike="noStrike" spc="-1" dirty="0">
              <a:latin typeface="Arial"/>
            </a:endParaRPr>
          </a:p>
          <a:p>
            <a:pPr algn="ctr">
              <a:lnSpc>
                <a:spcPct val="100000"/>
              </a:lnSpc>
              <a:spcBef>
                <a:spcPts val="360"/>
              </a:spcBef>
              <a:tabLst>
                <a:tab pos="0" algn="l"/>
              </a:tabLst>
            </a:pPr>
            <a:r>
              <a:rPr lang="es-CO" sz="1600" b="0" strike="noStrike" spc="-1" dirty="0">
                <a:latin typeface="Qlassik Medium"/>
                <a:ea typeface="DejaVu Sans"/>
              </a:rPr>
              <a:t>Es la alteración del clima en el planeta como resultado de acciones realizadas por el hombre.</a:t>
            </a:r>
            <a:endParaRPr lang="es-CO" sz="1600" b="0" strike="noStrike" spc="-1" dirty="0">
              <a:latin typeface="Arial"/>
            </a:endParaRPr>
          </a:p>
          <a:p>
            <a:pPr algn="r">
              <a:lnSpc>
                <a:spcPct val="100000"/>
              </a:lnSpc>
              <a:spcBef>
                <a:spcPts val="360"/>
              </a:spcBef>
              <a:tabLst>
                <a:tab pos="0" algn="l"/>
              </a:tabLst>
            </a:pPr>
            <a:endParaRPr lang="es-CO" sz="1600" b="0" strike="noStrike" spc="-1" dirty="0">
              <a:latin typeface="Arial"/>
            </a:endParaRPr>
          </a:p>
          <a:p>
            <a:pPr algn="r">
              <a:lnSpc>
                <a:spcPct val="100000"/>
              </a:lnSpc>
              <a:spcBef>
                <a:spcPts val="360"/>
              </a:spcBef>
              <a:tabLst>
                <a:tab pos="0" algn="l"/>
              </a:tabLst>
            </a:pPr>
            <a:endParaRPr lang="es-CO" sz="1600" b="0" strike="noStrike" spc="-1" dirty="0">
              <a:latin typeface="Arial"/>
            </a:endParaRPr>
          </a:p>
          <a:p>
            <a:pPr algn="r">
              <a:lnSpc>
                <a:spcPct val="100000"/>
              </a:lnSpc>
              <a:spcBef>
                <a:spcPts val="360"/>
              </a:spcBef>
              <a:tabLst>
                <a:tab pos="0" algn="l"/>
              </a:tabLst>
            </a:pPr>
            <a:endParaRPr lang="es-CO" sz="1600" b="0" strike="noStrike" spc="-1" dirty="0">
              <a:latin typeface="Arial"/>
            </a:endParaRPr>
          </a:p>
          <a:p>
            <a:pPr algn="r">
              <a:lnSpc>
                <a:spcPct val="100000"/>
              </a:lnSpc>
              <a:spcBef>
                <a:spcPts val="360"/>
              </a:spcBef>
              <a:tabLst>
                <a:tab pos="0" algn="l"/>
              </a:tabLst>
            </a:pPr>
            <a:endParaRPr lang="es-CO" sz="1600" b="0" strike="noStrike" spc="-1" dirty="0">
              <a:latin typeface="Arial"/>
            </a:endParaRPr>
          </a:p>
          <a:p>
            <a:pPr>
              <a:lnSpc>
                <a:spcPct val="100000"/>
              </a:lnSpc>
              <a:spcBef>
                <a:spcPts val="360"/>
              </a:spcBef>
              <a:tabLst>
                <a:tab pos="0" algn="l"/>
              </a:tabLst>
            </a:pPr>
            <a:endParaRPr lang="es-CO" sz="1600" b="0" strike="noStrike" spc="-1" dirty="0">
              <a:latin typeface="Arial"/>
            </a:endParaRPr>
          </a:p>
        </p:txBody>
      </p:sp>
      <p:pic>
        <p:nvPicPr>
          <p:cNvPr id="377" name="Picture 2" descr="tempanoms_gis_august2016"/>
          <p:cNvPicPr/>
          <p:nvPr/>
        </p:nvPicPr>
        <p:blipFill>
          <a:blip r:embed="rId3"/>
          <a:stretch/>
        </p:blipFill>
        <p:spPr>
          <a:xfrm>
            <a:off x="4243320" y="1591920"/>
            <a:ext cx="4637520" cy="2575800"/>
          </a:xfrm>
          <a:prstGeom prst="rect">
            <a:avLst/>
          </a:prstGeom>
          <a:ln w="0">
            <a:noFill/>
          </a:ln>
        </p:spPr>
      </p:pic>
      <p:sp>
        <p:nvSpPr>
          <p:cNvPr id="378" name="CustomShape 3"/>
          <p:cNvSpPr/>
          <p:nvPr/>
        </p:nvSpPr>
        <p:spPr>
          <a:xfrm>
            <a:off x="4507533" y="4571280"/>
            <a:ext cx="457020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CO" sz="1800" b="0" strike="noStrike" spc="-1">
                <a:solidFill>
                  <a:srgbClr val="000000"/>
                </a:solidFill>
                <a:latin typeface="Calibri"/>
                <a:ea typeface="DejaVu Sans"/>
              </a:rPr>
              <a:t>http://earthobservatory.nasa.gov</a:t>
            </a:r>
            <a:endParaRPr lang="es-CO" sz="1800" b="0" strike="noStrike" spc="-1">
              <a:latin typeface="Arial"/>
            </a:endParaRPr>
          </a:p>
        </p:txBody>
      </p:sp>
      <p:sp>
        <p:nvSpPr>
          <p:cNvPr id="379" name="CustomShape 4"/>
          <p:cNvSpPr/>
          <p:nvPr/>
        </p:nvSpPr>
        <p:spPr>
          <a:xfrm>
            <a:off x="128693" y="1595160"/>
            <a:ext cx="1950720"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s-CO" sz="1800" b="0" strike="noStrike" spc="-1" dirty="0">
                <a:solidFill>
                  <a:srgbClr val="211D1E"/>
                </a:solidFill>
                <a:latin typeface="Calibri"/>
                <a:ea typeface="DejaVu Sans"/>
              </a:rPr>
              <a:t>Los cambios en el clima son algo normal en la vida del planeta, pero con nuestras acciones, hemos provocado que esos cambios se estén dando de manera </a:t>
            </a:r>
            <a:r>
              <a:rPr lang="es-CO" sz="1800" b="0" strike="noStrike" spc="-1" dirty="0" smtClean="0">
                <a:solidFill>
                  <a:srgbClr val="211D1E"/>
                </a:solidFill>
                <a:latin typeface="Calibri"/>
                <a:ea typeface="DejaVu Sans"/>
              </a:rPr>
              <a:t>acelerada.</a:t>
            </a:r>
            <a:endParaRPr lang="es-CO" sz="1800" b="0" strike="noStrike" spc="-1" dirty="0">
              <a:latin typeface="Arial"/>
            </a:endParaRPr>
          </a:p>
        </p:txBody>
      </p:sp>
      <p:pic>
        <p:nvPicPr>
          <p:cNvPr id="380" name="Marcador de contenido 3"/>
          <p:cNvPicPr/>
          <p:nvPr/>
        </p:nvPicPr>
        <p:blipFill>
          <a:blip r:embed="rId4"/>
          <a:stretch/>
        </p:blipFill>
        <p:spPr>
          <a:xfrm>
            <a:off x="2208600" y="2082600"/>
            <a:ext cx="2032920" cy="2894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CO" sz="4400" b="1" strike="noStrike" spc="-1" dirty="0">
                <a:solidFill>
                  <a:srgbClr val="FFFFFF"/>
                </a:solidFill>
                <a:latin typeface="Calibri"/>
                <a:ea typeface="DejaVu Sans"/>
              </a:rPr>
              <a:t>¿</a:t>
            </a:r>
            <a:r>
              <a:rPr lang="es-CO" sz="4400" b="1" strike="noStrike" spc="-1" dirty="0" smtClean="0">
                <a:solidFill>
                  <a:srgbClr val="FFFFFF"/>
                </a:solidFill>
                <a:latin typeface="Calibri"/>
                <a:ea typeface="DejaVu Sans"/>
              </a:rPr>
              <a:t>Qué es la ecología?</a:t>
            </a:r>
            <a:endParaRPr lang="es-CO" sz="4400" b="1" strike="noStrike" spc="-1" dirty="0">
              <a:latin typeface="Arial"/>
            </a:endParaRPr>
          </a:p>
        </p:txBody>
      </p:sp>
      <p:sp>
        <p:nvSpPr>
          <p:cNvPr id="209" name="CustomShape 2"/>
          <p:cNvSpPr/>
          <p:nvPr/>
        </p:nvSpPr>
        <p:spPr>
          <a:xfrm>
            <a:off x="1190520" y="-116640"/>
            <a:ext cx="226800" cy="226800"/>
          </a:xfrm>
          <a:prstGeom prst="rect">
            <a:avLst/>
          </a:prstGeom>
          <a:noFill/>
          <a:ln w="0">
            <a:noFill/>
          </a:ln>
        </p:spPr>
        <p:style>
          <a:lnRef idx="0">
            <a:scrgbClr r="0" g="0" b="0"/>
          </a:lnRef>
          <a:fillRef idx="0">
            <a:scrgbClr r="0" g="0" b="0"/>
          </a:fillRef>
          <a:effectRef idx="0">
            <a:scrgbClr r="0" g="0" b="0"/>
          </a:effectRef>
          <a:fontRef idx="minor"/>
        </p:style>
      </p:sp>
      <p:sp>
        <p:nvSpPr>
          <p:cNvPr id="210" name="CustomShape 3"/>
          <p:cNvSpPr/>
          <p:nvPr/>
        </p:nvSpPr>
        <p:spPr>
          <a:xfrm>
            <a:off x="622440" y="1128240"/>
            <a:ext cx="8062560" cy="29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O" sz="1800" b="0" strike="noStrike" spc="-1" dirty="0">
                <a:solidFill>
                  <a:srgbClr val="000000"/>
                </a:solidFill>
                <a:latin typeface="Calibri"/>
                <a:ea typeface="DejaVu Sans"/>
              </a:rPr>
              <a:t>Estudiar el complejo de factores físicos (luz, temperatura, vientos, etc. ), elementos y compuestos (oxígeno, nitrógeno, carbono, etc.) y biológicos mantiene una complicada serie de relaciones recíprocas, que se encuentra en constante interacción. </a:t>
            </a:r>
            <a:endParaRPr lang="es-CO" sz="1800" b="0" strike="noStrike" spc="-1" dirty="0">
              <a:latin typeface="Arial"/>
            </a:endParaRPr>
          </a:p>
          <a:p>
            <a:pPr algn="just">
              <a:lnSpc>
                <a:spcPct val="100000"/>
              </a:lnSpc>
            </a:pPr>
            <a:endParaRPr lang="es-CO" sz="1800" b="0" strike="noStrike" spc="-1" dirty="0">
              <a:latin typeface="Arial"/>
            </a:endParaRPr>
          </a:p>
          <a:p>
            <a:pPr algn="just">
              <a:lnSpc>
                <a:spcPct val="100000"/>
              </a:lnSpc>
            </a:pPr>
            <a:r>
              <a:rPr lang="es-CO" sz="1800" b="0" strike="noStrike" spc="-1" dirty="0">
                <a:solidFill>
                  <a:srgbClr val="000000"/>
                </a:solidFill>
                <a:latin typeface="Calibri"/>
                <a:ea typeface="DejaVu Sans"/>
              </a:rPr>
              <a:t>Cuando los biólogos descubrieron estas  relaciones se produjo el nacimiento de la Ecología, es decir la  Rama de la ecología que se encarga del estudio de las relaciones recíprocas  entre los organismos y el medio.</a:t>
            </a:r>
            <a:endParaRPr lang="es-CO" sz="1800" b="0" strike="noStrike" spc="-1" dirty="0">
              <a:latin typeface="Arial"/>
            </a:endParaRPr>
          </a:p>
          <a:p>
            <a:pPr algn="just">
              <a:lnSpc>
                <a:spcPct val="100000"/>
              </a:lnSpc>
            </a:pPr>
            <a:endParaRPr lang="es-CO" sz="1800" b="0" strike="noStrike" spc="-1" dirty="0">
              <a:latin typeface="Arial"/>
            </a:endParaRPr>
          </a:p>
          <a:p>
            <a:pPr algn="just">
              <a:lnSpc>
                <a:spcPct val="100000"/>
              </a:lnSpc>
            </a:pPr>
            <a:r>
              <a:rPr lang="es-MX" sz="1400" b="0" strike="noStrike" spc="-1" dirty="0">
                <a:solidFill>
                  <a:srgbClr val="222222"/>
                </a:solidFill>
                <a:latin typeface="Arial"/>
                <a:ea typeface="DejaVu Sans"/>
              </a:rPr>
              <a:t>Arana (1982). </a:t>
            </a:r>
            <a:endParaRPr lang="es-CO" sz="1400" b="0" strike="noStrike" spc="-1" dirty="0">
              <a:latin typeface="Arial"/>
            </a:endParaRPr>
          </a:p>
          <a:p>
            <a:pPr algn="just">
              <a:lnSpc>
                <a:spcPct val="100000"/>
              </a:lnSpc>
            </a:pPr>
            <a:endParaRPr lang="es-CO" sz="1400" b="0" strike="noStrike" spc="-1" dirty="0">
              <a:latin typeface="Arial"/>
            </a:endParaRPr>
          </a:p>
        </p:txBody>
      </p:sp>
      <p:sp>
        <p:nvSpPr>
          <p:cNvPr id="211" name="CustomShape 4"/>
          <p:cNvSpPr/>
          <p:nvPr/>
        </p:nvSpPr>
        <p:spPr>
          <a:xfrm>
            <a:off x="1898640" y="4281120"/>
            <a:ext cx="5344920" cy="500760"/>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spAutoFit/>
          </a:bodyPr>
          <a:lstStyle/>
          <a:p>
            <a:pPr algn="ctr">
              <a:lnSpc>
                <a:spcPct val="100000"/>
              </a:lnSpc>
            </a:pPr>
            <a:r>
              <a:rPr lang="es-CO" sz="1350" b="0" strike="noStrike" spc="-1">
                <a:solidFill>
                  <a:srgbClr val="000000"/>
                </a:solidFill>
                <a:latin typeface="Calibri"/>
                <a:ea typeface="DejaVu Sans"/>
              </a:rPr>
              <a:t>La primera definición de ecología fue publicada en 1870 por el Zoólogo alemán Ernesto Haeckel.. (del griego </a:t>
            </a:r>
            <a:r>
              <a:rPr lang="es-CO" sz="1350" b="0" i="1" strike="noStrike" spc="-1">
                <a:solidFill>
                  <a:srgbClr val="000000"/>
                </a:solidFill>
                <a:latin typeface="Calibri"/>
                <a:ea typeface="DejaVu Sans"/>
              </a:rPr>
              <a:t>oikos</a:t>
            </a:r>
            <a:r>
              <a:rPr lang="es-CO" sz="1350" b="0" strike="noStrike" spc="-1">
                <a:solidFill>
                  <a:srgbClr val="000000"/>
                </a:solidFill>
                <a:latin typeface="Calibri"/>
                <a:ea typeface="DejaVu Sans"/>
              </a:rPr>
              <a:t>: casa,hogar y logos: tratado).</a:t>
            </a:r>
            <a:endParaRPr lang="es-CO" sz="135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ustomShape 1"/>
          <p:cNvSpPr/>
          <p:nvPr/>
        </p:nvSpPr>
        <p:spPr>
          <a:xfrm>
            <a:off x="457200" y="12024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CO" sz="1800" b="1" strike="noStrike" spc="-1" dirty="0" smtClean="0">
                <a:solidFill>
                  <a:srgbClr val="FFFFFF"/>
                </a:solidFill>
                <a:latin typeface="Arial"/>
                <a:ea typeface="DejaVu Sans"/>
              </a:rPr>
              <a:t>¿Cómo el ser humano influye en el cambio climático?</a:t>
            </a:r>
            <a:endParaRPr lang="es-CO" sz="1800" b="0" strike="noStrike" spc="-1" dirty="0">
              <a:latin typeface="Arial"/>
            </a:endParaRPr>
          </a:p>
        </p:txBody>
      </p:sp>
      <p:sp>
        <p:nvSpPr>
          <p:cNvPr id="383" name="CustomShape 2"/>
          <p:cNvSpPr/>
          <p:nvPr/>
        </p:nvSpPr>
        <p:spPr>
          <a:xfrm>
            <a:off x="457200" y="772920"/>
            <a:ext cx="8227800" cy="130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spcBef>
                <a:spcPts val="360"/>
              </a:spcBef>
            </a:pPr>
            <a:endParaRPr lang="es-CO" sz="1800" b="0" strike="noStrike" spc="-1">
              <a:latin typeface="Arial"/>
            </a:endParaRPr>
          </a:p>
          <a:p>
            <a:pPr algn="r">
              <a:lnSpc>
                <a:spcPct val="100000"/>
              </a:lnSpc>
              <a:spcBef>
                <a:spcPts val="360"/>
              </a:spcBef>
            </a:pPr>
            <a:endParaRPr lang="es-CO" sz="1800" b="0" strike="noStrike" spc="-1">
              <a:latin typeface="Arial"/>
            </a:endParaRPr>
          </a:p>
          <a:p>
            <a:pPr algn="r">
              <a:lnSpc>
                <a:spcPct val="100000"/>
              </a:lnSpc>
              <a:spcBef>
                <a:spcPts val="360"/>
              </a:spcBef>
            </a:pPr>
            <a:endParaRPr lang="es-CO" sz="1800" b="0" strike="noStrike" spc="-1">
              <a:latin typeface="Arial"/>
            </a:endParaRPr>
          </a:p>
          <a:p>
            <a:pPr algn="r">
              <a:lnSpc>
                <a:spcPct val="100000"/>
              </a:lnSpc>
              <a:spcBef>
                <a:spcPts val="360"/>
              </a:spcBef>
            </a:pPr>
            <a:endParaRPr lang="es-CO" sz="1800" b="0" strike="noStrike" spc="-1">
              <a:latin typeface="Arial"/>
            </a:endParaRPr>
          </a:p>
          <a:p>
            <a:pPr>
              <a:lnSpc>
                <a:spcPct val="100000"/>
              </a:lnSpc>
              <a:spcBef>
                <a:spcPts val="360"/>
              </a:spcBef>
            </a:pPr>
            <a:endParaRPr lang="es-CO" sz="1800" b="0" strike="noStrike" spc="-1">
              <a:latin typeface="Arial"/>
            </a:endParaRPr>
          </a:p>
        </p:txBody>
      </p:sp>
      <p:sp>
        <p:nvSpPr>
          <p:cNvPr id="384" name="CustomShape 3"/>
          <p:cNvSpPr/>
          <p:nvPr/>
        </p:nvSpPr>
        <p:spPr>
          <a:xfrm>
            <a:off x="241920" y="1080000"/>
            <a:ext cx="43311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O" sz="1800" b="0" strike="noStrike" spc="-1" dirty="0">
                <a:solidFill>
                  <a:srgbClr val="211D1E"/>
                </a:solidFill>
                <a:latin typeface="Calibri"/>
                <a:ea typeface="DejaVu Sans"/>
              </a:rPr>
              <a:t>“ A partir de la revolución industrial, con el auge de las maquinarias, los agroquímicos, las industrias y la producción a gran escala, se ha establecido un modelo de desarrollo que depende para su funcionamiento del consumo de los combustibles fósiles (petróleo, gas natural, carbón). Como consecuencia, la humanidad cada vez está generando una mayor cantidad de gases que pasan a concentrarse en la atmósfera alterando el equilibrio de un proceso natural conocido como efecto invernadero”.</a:t>
            </a:r>
            <a:endParaRPr lang="es-CO" sz="1800" b="0" strike="noStrike" spc="-1" dirty="0">
              <a:latin typeface="Arial"/>
            </a:endParaRPr>
          </a:p>
        </p:txBody>
      </p:sp>
      <p:sp>
        <p:nvSpPr>
          <p:cNvPr id="385" name="CustomShape 4"/>
          <p:cNvSpPr/>
          <p:nvPr/>
        </p:nvSpPr>
        <p:spPr>
          <a:xfrm>
            <a:off x="531720" y="4480120"/>
            <a:ext cx="432828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1200" b="0" strike="noStrike" spc="-1" dirty="0">
                <a:solidFill>
                  <a:srgbClr val="222222"/>
                </a:solidFill>
                <a:latin typeface="Arial"/>
                <a:ea typeface="DejaVu Sans"/>
              </a:rPr>
              <a:t>Fuente: Indígena, Centroamericana y Sánchez (2010)</a:t>
            </a:r>
            <a:endParaRPr lang="es-CO" sz="1200" b="0" strike="noStrike" spc="-1" dirty="0">
              <a:latin typeface="Arial"/>
            </a:endParaRPr>
          </a:p>
        </p:txBody>
      </p:sp>
      <p:pic>
        <p:nvPicPr>
          <p:cNvPr id="386" name="Picture 2" descr="http://www.climate-lab-book.ac.uk/files/2016/06/co2_2016.gif"/>
          <p:cNvPicPr/>
          <p:nvPr/>
        </p:nvPicPr>
        <p:blipFill>
          <a:blip r:embed="rId3"/>
          <a:stretch/>
        </p:blipFill>
        <p:spPr>
          <a:xfrm>
            <a:off x="4685040" y="1260000"/>
            <a:ext cx="2694240" cy="2782800"/>
          </a:xfrm>
          <a:prstGeom prst="rect">
            <a:avLst/>
          </a:prstGeom>
          <a:ln w="0">
            <a:noFill/>
          </a:ln>
        </p:spPr>
      </p:pic>
      <p:pic>
        <p:nvPicPr>
          <p:cNvPr id="387" name="Imagen 4"/>
          <p:cNvPicPr/>
          <p:nvPr/>
        </p:nvPicPr>
        <p:blipFill>
          <a:blip r:embed="rId4"/>
          <a:srcRect l="53856" t="19360" r="8854" b="12686"/>
          <a:stretch/>
        </p:blipFill>
        <p:spPr>
          <a:xfrm>
            <a:off x="7391160" y="1620000"/>
            <a:ext cx="1608120" cy="1649520"/>
          </a:xfrm>
          <a:prstGeom prst="rect">
            <a:avLst/>
          </a:prstGeom>
          <a:ln w="0">
            <a:noFill/>
          </a:ln>
        </p:spPr>
      </p:pic>
      <p:sp>
        <p:nvSpPr>
          <p:cNvPr id="388" name="CustomShape 5"/>
          <p:cNvSpPr/>
          <p:nvPr/>
        </p:nvSpPr>
        <p:spPr>
          <a:xfrm>
            <a:off x="4932175" y="4114000"/>
            <a:ext cx="5471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800" b="0" strike="noStrike" spc="-1" dirty="0">
                <a:solidFill>
                  <a:srgbClr val="000000"/>
                </a:solidFill>
                <a:latin typeface="Calibri"/>
                <a:ea typeface="DejaVu Sans"/>
              </a:rPr>
              <a:t>http://www.climate-lab-book.ac.uk/spirals/</a:t>
            </a:r>
            <a:r>
              <a:rPr dirty="0"/>
              <a:t/>
            </a:r>
            <a:br>
              <a:rPr dirty="0"/>
            </a:b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421920" y="111600"/>
            <a:ext cx="8227800" cy="7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ctr">
              <a:lnSpc>
                <a:spcPct val="100000"/>
              </a:lnSpc>
            </a:pPr>
            <a:r>
              <a:rPr dirty="0"/>
              <a:t/>
            </a:r>
            <a:br>
              <a:rPr dirty="0"/>
            </a:br>
            <a:r>
              <a:rPr lang="es-CO" sz="2800" b="1" strike="noStrike" spc="-1" dirty="0" smtClean="0">
                <a:solidFill>
                  <a:srgbClr val="FFFFFF"/>
                </a:solidFill>
                <a:latin typeface="Calibri"/>
                <a:ea typeface="DejaVu Sans"/>
              </a:rPr>
              <a:t>¿Qué es el efecto invernadero?</a:t>
            </a:r>
            <a:endParaRPr lang="es-CO" sz="2800" b="0" strike="noStrike" spc="-1" dirty="0">
              <a:latin typeface="Arial"/>
            </a:endParaRPr>
          </a:p>
        </p:txBody>
      </p:sp>
      <p:sp>
        <p:nvSpPr>
          <p:cNvPr id="391" name="CustomShape 2"/>
          <p:cNvSpPr/>
          <p:nvPr/>
        </p:nvSpPr>
        <p:spPr>
          <a:xfrm>
            <a:off x="180000" y="1107360"/>
            <a:ext cx="4513680" cy="2131920"/>
          </a:xfrm>
          <a:prstGeom prst="rect">
            <a:avLst/>
          </a:prstGeom>
          <a:solidFill>
            <a:srgbClr val="FFFFFF"/>
          </a:solidFill>
          <a:ln w="25560">
            <a:solidFill>
              <a:srgbClr val="4F81BD"/>
            </a:solidFill>
            <a:round/>
          </a:ln>
        </p:spPr>
        <p:style>
          <a:lnRef idx="0">
            <a:scrgbClr r="0" g="0" b="0"/>
          </a:lnRef>
          <a:fillRef idx="0">
            <a:scrgbClr r="0" g="0" b="0"/>
          </a:fillRef>
          <a:effectRef idx="0">
            <a:scrgbClr r="0" g="0" b="0"/>
          </a:effectRef>
          <a:fontRef idx="minor"/>
        </p:style>
        <p:txBody>
          <a:bodyPr lIns="90000" tIns="45000" rIns="90000" bIns="45000">
            <a:normAutofit fontScale="82500" lnSpcReduction="20000"/>
          </a:bodyPr>
          <a:lstStyle/>
          <a:p>
            <a:pPr>
              <a:lnSpc>
                <a:spcPct val="100000"/>
              </a:lnSpc>
              <a:spcBef>
                <a:spcPts val="360"/>
              </a:spcBef>
            </a:pPr>
            <a:endParaRPr lang="es-CO" sz="1800" b="0" strike="noStrike" spc="-1">
              <a:latin typeface="Arial"/>
            </a:endParaRPr>
          </a:p>
          <a:p>
            <a:pPr algn="just">
              <a:lnSpc>
                <a:spcPct val="100000"/>
              </a:lnSpc>
              <a:spcBef>
                <a:spcPts val="360"/>
              </a:spcBef>
              <a:tabLst>
                <a:tab pos="0" algn="l"/>
              </a:tabLst>
            </a:pPr>
            <a:r>
              <a:rPr lang="es-CO" sz="1800" b="0" strike="noStrike" spc="-1">
                <a:solidFill>
                  <a:srgbClr val="211D1E"/>
                </a:solidFill>
                <a:latin typeface="Calibri"/>
                <a:ea typeface="DejaVu Sans"/>
              </a:rPr>
              <a:t>Es un proceso natural mediante el cual los gases que están presentes en la atmósfera absorben el calor de los rayos solares. Una parte de la radiación solar es reflejada por la atmósfera al espacio como un espejo, otra penetra y calienta la superficie de la Tierra. Una parte de estos rayos, ya con menor intensidad, son rebotados a la atmósfera, donde quedan atrapados por los gases, aumentando el calor y produciendo así el efecto invernadero.</a:t>
            </a:r>
            <a:endParaRPr lang="es-CO" sz="1800" b="0" strike="noStrike" spc="-1">
              <a:latin typeface="Arial"/>
            </a:endParaRPr>
          </a:p>
          <a:p>
            <a:pPr algn="just">
              <a:lnSpc>
                <a:spcPct val="100000"/>
              </a:lnSpc>
              <a:spcBef>
                <a:spcPts val="641"/>
              </a:spcBef>
              <a:tabLst>
                <a:tab pos="0" algn="l"/>
              </a:tabLst>
            </a:pPr>
            <a:endParaRPr lang="es-CO" sz="1800" b="0" strike="noStrike" spc="-1">
              <a:latin typeface="Arial"/>
            </a:endParaRPr>
          </a:p>
        </p:txBody>
      </p:sp>
      <p:sp>
        <p:nvSpPr>
          <p:cNvPr id="392" name="CustomShape 3"/>
          <p:cNvSpPr/>
          <p:nvPr/>
        </p:nvSpPr>
        <p:spPr>
          <a:xfrm>
            <a:off x="396360" y="3311640"/>
            <a:ext cx="8099280" cy="1752872"/>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gn="ctr">
              <a:lnSpc>
                <a:spcPct val="100000"/>
              </a:lnSpc>
              <a:tabLst>
                <a:tab pos="0" algn="l"/>
              </a:tabLst>
            </a:pPr>
            <a:r>
              <a:rPr lang="es-CO" sz="1800" b="1" strike="noStrike" spc="-1" dirty="0" smtClean="0">
                <a:solidFill>
                  <a:srgbClr val="89B13E"/>
                </a:solidFill>
                <a:latin typeface="Qlassik Medium"/>
                <a:ea typeface="DejaVu Sans"/>
              </a:rPr>
              <a:t>Gases Efecto Invernadero (</a:t>
            </a:r>
            <a:r>
              <a:rPr lang="es-CO" sz="1800" b="1" strike="noStrike" spc="-1" dirty="0">
                <a:solidFill>
                  <a:srgbClr val="89B13E"/>
                </a:solidFill>
                <a:latin typeface="Qlassik Medium"/>
                <a:ea typeface="DejaVu Sans"/>
              </a:rPr>
              <a:t>GEI)</a:t>
            </a:r>
            <a:endParaRPr lang="es-CO" sz="1800" b="0" strike="noStrike" spc="-1" dirty="0">
              <a:latin typeface="Arial"/>
            </a:endParaRPr>
          </a:p>
          <a:p>
            <a:pPr algn="just">
              <a:lnSpc>
                <a:spcPct val="100000"/>
              </a:lnSpc>
              <a:tabLst>
                <a:tab pos="0" algn="l"/>
              </a:tabLst>
            </a:pPr>
            <a:r>
              <a:rPr lang="es-CO" sz="1800" b="0" strike="noStrike" spc="-1" dirty="0">
                <a:solidFill>
                  <a:srgbClr val="89B13E"/>
                </a:solidFill>
                <a:latin typeface="Qlassik Medium"/>
                <a:ea typeface="DejaVu Sans"/>
              </a:rPr>
              <a:t>El </a:t>
            </a:r>
            <a:r>
              <a:rPr lang="es-CO" sz="1800" b="0" strike="noStrike" spc="-1" dirty="0" smtClean="0">
                <a:solidFill>
                  <a:srgbClr val="89B13E"/>
                </a:solidFill>
                <a:latin typeface="Qlassik Medium"/>
                <a:ea typeface="DejaVu Sans"/>
              </a:rPr>
              <a:t>dióxido </a:t>
            </a:r>
            <a:r>
              <a:rPr lang="es-CO" sz="1800" b="0" strike="noStrike" spc="-1" dirty="0">
                <a:solidFill>
                  <a:srgbClr val="89B13E"/>
                </a:solidFill>
                <a:latin typeface="Qlassik Medium"/>
                <a:ea typeface="DejaVu Sans"/>
              </a:rPr>
              <a:t>de </a:t>
            </a:r>
            <a:r>
              <a:rPr lang="es-CO" sz="1800" b="0" strike="noStrike" spc="-1" dirty="0" smtClean="0">
                <a:solidFill>
                  <a:srgbClr val="89B13E"/>
                </a:solidFill>
                <a:latin typeface="Qlassik Medium"/>
                <a:ea typeface="DejaVu Sans"/>
              </a:rPr>
              <a:t>carbono </a:t>
            </a:r>
            <a:r>
              <a:rPr lang="es-CO" sz="1800" b="0" strike="noStrike" spc="-1" dirty="0">
                <a:solidFill>
                  <a:srgbClr val="89B13E"/>
                </a:solidFill>
                <a:latin typeface="Qlassik Medium"/>
                <a:ea typeface="DejaVu Sans"/>
              </a:rPr>
              <a:t>CO2 es el gas con mayor concentración en la atmósfera representando el 66% del total, seguido por el </a:t>
            </a:r>
            <a:r>
              <a:rPr lang="es-CO" sz="1800" b="0" strike="noStrike" spc="-1" dirty="0" smtClean="0">
                <a:solidFill>
                  <a:srgbClr val="89B13E"/>
                </a:solidFill>
                <a:latin typeface="Qlassik Medium"/>
                <a:ea typeface="DejaVu Sans"/>
              </a:rPr>
              <a:t>metano </a:t>
            </a:r>
            <a:r>
              <a:rPr lang="es-CO" sz="1800" b="0" strike="noStrike" spc="-1" dirty="0">
                <a:solidFill>
                  <a:srgbClr val="89B13E"/>
                </a:solidFill>
                <a:latin typeface="Qlassik Medium"/>
                <a:ea typeface="DejaVu Sans"/>
              </a:rPr>
              <a:t>CH4 con el 15%, los </a:t>
            </a:r>
            <a:r>
              <a:rPr lang="es-CO" sz="1800" b="0" strike="noStrike" spc="-1" dirty="0" smtClean="0">
                <a:solidFill>
                  <a:srgbClr val="89B13E"/>
                </a:solidFill>
                <a:latin typeface="Qlassik Medium"/>
                <a:ea typeface="DejaVu Sans"/>
              </a:rPr>
              <a:t>clorofluorocarbonos </a:t>
            </a:r>
            <a:r>
              <a:rPr lang="es-CO" sz="1800" b="0" strike="noStrike" spc="-1" dirty="0">
                <a:solidFill>
                  <a:srgbClr val="89B13E"/>
                </a:solidFill>
                <a:latin typeface="Qlassik Medium"/>
                <a:ea typeface="DejaVu Sans"/>
              </a:rPr>
              <a:t>y el </a:t>
            </a:r>
            <a:r>
              <a:rPr lang="es-CO" sz="1800" b="0" strike="noStrike" spc="-1" dirty="0" smtClean="0">
                <a:solidFill>
                  <a:srgbClr val="89B13E"/>
                </a:solidFill>
                <a:latin typeface="Qlassik Medium"/>
                <a:ea typeface="DejaVu Sans"/>
              </a:rPr>
              <a:t>oxido nitroso N2O</a:t>
            </a:r>
            <a:r>
              <a:rPr lang="es-CO" sz="1800" b="0" strike="noStrike" spc="-1" dirty="0">
                <a:solidFill>
                  <a:srgbClr val="89B13E"/>
                </a:solidFill>
                <a:latin typeface="Qlassik Medium"/>
                <a:ea typeface="DejaVu Sans"/>
              </a:rPr>
              <a:t>, el restante 8% corresponde a los </a:t>
            </a:r>
            <a:r>
              <a:rPr lang="es-CO" sz="1800" b="0" strike="noStrike" spc="-1" dirty="0" err="1" smtClean="0">
                <a:solidFill>
                  <a:srgbClr val="89B13E"/>
                </a:solidFill>
                <a:latin typeface="Qlassik Medium"/>
                <a:ea typeface="DejaVu Sans"/>
              </a:rPr>
              <a:t>hidrofluorocarbonos</a:t>
            </a:r>
            <a:r>
              <a:rPr lang="es-CO" sz="1800" b="0" strike="noStrike" spc="-1" dirty="0" smtClean="0">
                <a:solidFill>
                  <a:srgbClr val="89B13E"/>
                </a:solidFill>
                <a:latin typeface="Qlassik Medium"/>
                <a:ea typeface="DejaVu Sans"/>
              </a:rPr>
              <a:t> </a:t>
            </a:r>
            <a:r>
              <a:rPr lang="es-CO" sz="1800" b="0" strike="noStrike" spc="-1" dirty="0">
                <a:solidFill>
                  <a:srgbClr val="89B13E"/>
                </a:solidFill>
                <a:latin typeface="Qlassik Medium"/>
                <a:ea typeface="DejaVu Sans"/>
              </a:rPr>
              <a:t>HFC, </a:t>
            </a:r>
            <a:r>
              <a:rPr lang="es-CO" sz="1800" b="0" strike="noStrike" spc="-1" dirty="0" err="1" smtClean="0">
                <a:solidFill>
                  <a:srgbClr val="89B13E"/>
                </a:solidFill>
                <a:latin typeface="Qlassik Medium"/>
                <a:ea typeface="DejaVu Sans"/>
              </a:rPr>
              <a:t>perfluorocarbonos</a:t>
            </a:r>
            <a:r>
              <a:rPr lang="es-CO" sz="1800" b="0" strike="noStrike" spc="-1" dirty="0" smtClean="0">
                <a:solidFill>
                  <a:srgbClr val="89B13E"/>
                </a:solidFill>
                <a:latin typeface="Qlassik Medium"/>
                <a:ea typeface="DejaVu Sans"/>
              </a:rPr>
              <a:t> PFC </a:t>
            </a:r>
            <a:r>
              <a:rPr lang="es-CO" sz="1800" b="0" strike="noStrike" spc="-1" dirty="0">
                <a:solidFill>
                  <a:srgbClr val="89B13E"/>
                </a:solidFill>
                <a:latin typeface="Qlassik Medium"/>
                <a:ea typeface="DejaVu Sans"/>
              </a:rPr>
              <a:t>y </a:t>
            </a:r>
            <a:r>
              <a:rPr lang="es-CO" sz="1800" b="0" strike="noStrike" spc="-1" dirty="0" err="1" smtClean="0">
                <a:solidFill>
                  <a:srgbClr val="89B13E"/>
                </a:solidFill>
                <a:latin typeface="Qlassik Medium"/>
                <a:ea typeface="DejaVu Sans"/>
              </a:rPr>
              <a:t>hexafluoruro</a:t>
            </a:r>
            <a:r>
              <a:rPr lang="es-CO" sz="1800" b="0" strike="noStrike" spc="-1" dirty="0" smtClean="0">
                <a:solidFill>
                  <a:srgbClr val="89B13E"/>
                </a:solidFill>
                <a:latin typeface="Qlassik Medium"/>
                <a:ea typeface="DejaVu Sans"/>
              </a:rPr>
              <a:t> de </a:t>
            </a:r>
            <a:r>
              <a:rPr lang="es-CO" sz="1800" b="0" strike="noStrike" spc="-1" dirty="0">
                <a:solidFill>
                  <a:srgbClr val="89B13E"/>
                </a:solidFill>
                <a:latin typeface="Qlassik Medium"/>
                <a:ea typeface="DejaVu Sans"/>
              </a:rPr>
              <a:t>azufre SF6 .</a:t>
            </a:r>
            <a:endParaRPr lang="es-CO" sz="1800" b="0" strike="noStrike" spc="-1" dirty="0">
              <a:latin typeface="Arial"/>
            </a:endParaRPr>
          </a:p>
        </p:txBody>
      </p:sp>
      <p:pic>
        <p:nvPicPr>
          <p:cNvPr id="393" name="Imagen 6"/>
          <p:cNvPicPr/>
          <p:nvPr/>
        </p:nvPicPr>
        <p:blipFill>
          <a:blip r:embed="rId3"/>
          <a:srcRect l="47703" t="43220" r="27514" b="15381"/>
          <a:stretch/>
        </p:blipFill>
        <p:spPr>
          <a:xfrm>
            <a:off x="5108727" y="1151280"/>
            <a:ext cx="2705236" cy="1937836"/>
          </a:xfrm>
          <a:prstGeom prst="rect">
            <a:avLst/>
          </a:prstGeom>
          <a:ln w="0">
            <a:noFill/>
          </a:ln>
        </p:spPr>
      </p:pic>
      <p:sp>
        <p:nvSpPr>
          <p:cNvPr id="394" name="CustomShape 4"/>
          <p:cNvSpPr/>
          <p:nvPr/>
        </p:nvSpPr>
        <p:spPr>
          <a:xfrm>
            <a:off x="4666320" y="3060000"/>
            <a:ext cx="4408407" cy="2728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s-CO" sz="1200" b="0" strike="noStrike" spc="-1" dirty="0">
                <a:solidFill>
                  <a:srgbClr val="222222"/>
                </a:solidFill>
                <a:latin typeface="Arial"/>
                <a:ea typeface="DejaVu Sans"/>
              </a:rPr>
              <a:t>Indígena, Centroamericana y Sánchez (2010)</a:t>
            </a:r>
            <a:endParaRPr lang="es-CO"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457200" y="205920"/>
            <a:ext cx="8227800" cy="855360"/>
          </a:xfrm>
          <a:prstGeom prst="rect">
            <a:avLst/>
          </a:prstGeom>
          <a:noFill/>
          <a:ln w="0">
            <a:noFill/>
          </a:ln>
        </p:spPr>
        <p:style>
          <a:lnRef idx="0">
            <a:scrgbClr r="0" g="0" b="0"/>
          </a:lnRef>
          <a:fillRef idx="0">
            <a:scrgbClr r="0" g="0" b="0"/>
          </a:fillRef>
          <a:effectRef idx="0">
            <a:scrgbClr r="0" g="0" b="0"/>
          </a:effectRef>
          <a:fontRef idx="minor"/>
        </p:style>
      </p:sp>
      <p:sp>
        <p:nvSpPr>
          <p:cNvPr id="396" name="CustomShape 2"/>
          <p:cNvSpPr/>
          <p:nvPr/>
        </p:nvSpPr>
        <p:spPr>
          <a:xfrm>
            <a:off x="457200" y="1200240"/>
            <a:ext cx="8227800" cy="3392640"/>
          </a:xfrm>
          <a:prstGeom prst="rect">
            <a:avLst/>
          </a:prstGeom>
          <a:noFill/>
          <a:ln w="0">
            <a:noFill/>
          </a:ln>
        </p:spPr>
        <p:style>
          <a:lnRef idx="0">
            <a:scrgbClr r="0" g="0" b="0"/>
          </a:lnRef>
          <a:fillRef idx="0">
            <a:scrgbClr r="0" g="0" b="0"/>
          </a:fillRef>
          <a:effectRef idx="0">
            <a:scrgbClr r="0" g="0" b="0"/>
          </a:effectRef>
          <a:fontRef idx="minor"/>
        </p:style>
      </p:sp>
      <p:pic>
        <p:nvPicPr>
          <p:cNvPr id="397" name="Imagen 4"/>
          <p:cNvPicPr/>
          <p:nvPr/>
        </p:nvPicPr>
        <p:blipFill>
          <a:blip r:embed="rId3"/>
          <a:srcRect l="22567" t="17393" r="11030" b="4003"/>
          <a:stretch/>
        </p:blipFill>
        <p:spPr>
          <a:xfrm>
            <a:off x="1613073" y="1145880"/>
            <a:ext cx="5579640" cy="3714120"/>
          </a:xfrm>
          <a:prstGeom prst="rect">
            <a:avLst/>
          </a:prstGeom>
          <a:ln w="0">
            <a:noFill/>
          </a:ln>
        </p:spPr>
      </p:pic>
      <p:sp>
        <p:nvSpPr>
          <p:cNvPr id="398" name="CustomShape 3"/>
          <p:cNvSpPr/>
          <p:nvPr/>
        </p:nvSpPr>
        <p:spPr>
          <a:xfrm>
            <a:off x="6283036" y="4783522"/>
            <a:ext cx="2860964"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s-CO" sz="1800" b="0" strike="noStrike" spc="-1" dirty="0">
                <a:solidFill>
                  <a:srgbClr val="222222"/>
                </a:solidFill>
                <a:latin typeface="Arial"/>
                <a:ea typeface="DejaVu Sans"/>
              </a:rPr>
              <a:t> </a:t>
            </a:r>
            <a:r>
              <a:rPr lang="es-CO" sz="1000" b="0" strike="noStrike" spc="-1" dirty="0">
                <a:solidFill>
                  <a:srgbClr val="222222"/>
                </a:solidFill>
                <a:latin typeface="Arial"/>
                <a:ea typeface="DejaVu Sans"/>
              </a:rPr>
              <a:t>Becerra, </a:t>
            </a:r>
            <a:r>
              <a:rPr lang="es-CO" sz="1000" b="0" strike="noStrike" spc="-1" dirty="0" err="1">
                <a:solidFill>
                  <a:srgbClr val="222222"/>
                </a:solidFill>
                <a:latin typeface="Arial"/>
                <a:ea typeface="DejaVu Sans"/>
              </a:rPr>
              <a:t>Mance</a:t>
            </a:r>
            <a:r>
              <a:rPr lang="es-CO" sz="1000" b="0" strike="noStrike" spc="-1" dirty="0">
                <a:solidFill>
                  <a:srgbClr val="222222"/>
                </a:solidFill>
                <a:latin typeface="Arial"/>
                <a:ea typeface="DejaVu Sans"/>
              </a:rPr>
              <a:t>, Barrera y Arbeláez (2009).</a:t>
            </a:r>
            <a:r>
              <a:rPr lang="es-CO" sz="1800" b="0" strike="noStrike" spc="-1" dirty="0">
                <a:solidFill>
                  <a:srgbClr val="222222"/>
                </a:solidFill>
                <a:latin typeface="Arial"/>
                <a:ea typeface="DejaVu Sans"/>
              </a:rPr>
              <a:t> </a:t>
            </a:r>
            <a:endParaRPr lang="es-CO" sz="1800" b="0" strike="noStrike" spc="-1" dirty="0">
              <a:latin typeface="Arial"/>
            </a:endParaRPr>
          </a:p>
        </p:txBody>
      </p:sp>
      <p:sp>
        <p:nvSpPr>
          <p:cNvPr id="399" name="CustomShape 4"/>
          <p:cNvSpPr/>
          <p:nvPr/>
        </p:nvSpPr>
        <p:spPr>
          <a:xfrm>
            <a:off x="1401480" y="324720"/>
            <a:ext cx="6338160" cy="80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2800" b="1" strike="noStrike" spc="-1" dirty="0" smtClean="0">
                <a:solidFill>
                  <a:srgbClr val="FFFFFF"/>
                </a:solidFill>
                <a:latin typeface="Calibri"/>
                <a:ea typeface="DejaVu Sans"/>
              </a:rPr>
              <a:t>Acerca del calentamiento global</a:t>
            </a:r>
            <a:endParaRPr lang="es-CO"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1079640" y="1694520"/>
            <a:ext cx="6983280" cy="258386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dirty="0">
                <a:solidFill>
                  <a:srgbClr val="000000"/>
                </a:solidFill>
                <a:latin typeface="Arial"/>
                <a:ea typeface="Times New Roman"/>
              </a:rPr>
              <a:t>1.7. Contaminación Ambiental</a:t>
            </a:r>
            <a:endParaRPr lang="es-CO" sz="5400" b="0" strike="noStrike" spc="-1" dirty="0">
              <a:latin typeface="Arial"/>
            </a:endParaRPr>
          </a:p>
          <a:p>
            <a:pPr marL="457200" algn="just">
              <a:lnSpc>
                <a:spcPct val="100000"/>
              </a:lnSpc>
              <a:tabLst>
                <a:tab pos="2209680" algn="l"/>
              </a:tabLst>
            </a:pPr>
            <a:endParaRPr lang="es-CO" sz="5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CO" sz="4400" b="1" strike="noStrike" spc="-1" dirty="0" smtClean="0">
                <a:solidFill>
                  <a:srgbClr val="FFFFFF"/>
                </a:solidFill>
                <a:latin typeface="Calibri"/>
                <a:ea typeface="DejaVu Sans"/>
              </a:rPr>
              <a:t>Contaminación ambiental</a:t>
            </a:r>
            <a:endParaRPr lang="es-CO" sz="4400" b="1" strike="noStrike" spc="-1" dirty="0">
              <a:latin typeface="Arial"/>
            </a:endParaRPr>
          </a:p>
        </p:txBody>
      </p:sp>
      <p:sp>
        <p:nvSpPr>
          <p:cNvPr id="402" name="CustomShape 2"/>
          <p:cNvSpPr/>
          <p:nvPr/>
        </p:nvSpPr>
        <p:spPr>
          <a:xfrm>
            <a:off x="3175560" y="1468440"/>
            <a:ext cx="5438880" cy="346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2500" lnSpcReduction="20000"/>
          </a:bodyPr>
          <a:lstStyle/>
          <a:p>
            <a:pPr algn="ctr">
              <a:lnSpc>
                <a:spcPct val="100000"/>
              </a:lnSpc>
              <a:spcBef>
                <a:spcPts val="641"/>
              </a:spcBef>
              <a:tabLst>
                <a:tab pos="0" algn="l"/>
              </a:tabLst>
            </a:pPr>
            <a:r>
              <a:rPr lang="es-CO" sz="3200" b="0" strike="noStrike" spc="-1" dirty="0">
                <a:solidFill>
                  <a:srgbClr val="000000"/>
                </a:solidFill>
                <a:latin typeface="Calibri"/>
                <a:ea typeface="DejaVu Sans"/>
              </a:rPr>
              <a:t>“</a:t>
            </a:r>
            <a:r>
              <a:rPr lang="es-CO" sz="3200" b="1" strike="noStrike" spc="-1" dirty="0">
                <a:solidFill>
                  <a:srgbClr val="FF0000"/>
                </a:solidFill>
                <a:latin typeface="Calibri"/>
                <a:ea typeface="DejaVu Sans"/>
              </a:rPr>
              <a:t>Alteración</a:t>
            </a:r>
            <a:r>
              <a:rPr lang="es-CO" sz="3200" b="0" strike="noStrike" spc="-1" dirty="0">
                <a:solidFill>
                  <a:srgbClr val="000000"/>
                </a:solidFill>
                <a:latin typeface="Calibri"/>
                <a:ea typeface="DejaVu Sans"/>
              </a:rPr>
              <a:t> del ambiente con </a:t>
            </a:r>
            <a:r>
              <a:rPr lang="es-CO" sz="3200" b="1" strike="noStrike" spc="-1" dirty="0">
                <a:solidFill>
                  <a:srgbClr val="FF0000"/>
                </a:solidFill>
                <a:latin typeface="Calibri"/>
                <a:ea typeface="DejaVu Sans"/>
              </a:rPr>
              <a:t>sustancias o formas de energías </a:t>
            </a:r>
            <a:r>
              <a:rPr lang="es-CO" sz="3200" b="0" strike="noStrike" spc="-1" dirty="0">
                <a:solidFill>
                  <a:srgbClr val="000000"/>
                </a:solidFill>
                <a:latin typeface="Calibri"/>
                <a:ea typeface="DejaVu Sans"/>
              </a:rPr>
              <a:t>puestas en el, por actividad humana o de la naturaleza, en cantidades, concentraciones o niveles </a:t>
            </a:r>
            <a:r>
              <a:rPr lang="es-CO" sz="3200" b="1" strike="noStrike" spc="-1" dirty="0">
                <a:solidFill>
                  <a:srgbClr val="FF0000"/>
                </a:solidFill>
                <a:latin typeface="Calibri"/>
                <a:ea typeface="DejaVu Sans"/>
              </a:rPr>
              <a:t>capaces de interferir </a:t>
            </a:r>
            <a:r>
              <a:rPr lang="es-CO" sz="3200" b="0" strike="noStrike" spc="-1" dirty="0">
                <a:solidFill>
                  <a:srgbClr val="000000"/>
                </a:solidFill>
                <a:latin typeface="Calibri"/>
                <a:ea typeface="DejaVu Sans"/>
              </a:rPr>
              <a:t>el bienestar y la salud de las personas, atentar contra la fauna y la flora, degradar la calidad del ambiente, de los recursos de la nación o de los particulares”</a:t>
            </a:r>
            <a:endParaRPr lang="es-CO" sz="3200" b="0" strike="noStrike" spc="-1" dirty="0">
              <a:latin typeface="Arial"/>
            </a:endParaRPr>
          </a:p>
          <a:p>
            <a:pPr marL="343080" indent="-341280" algn="ctr">
              <a:lnSpc>
                <a:spcPct val="100000"/>
              </a:lnSpc>
              <a:spcBef>
                <a:spcPts val="641"/>
              </a:spcBef>
              <a:tabLst>
                <a:tab pos="0" algn="l"/>
              </a:tabLst>
            </a:pPr>
            <a:r>
              <a:rPr lang="es-CO" sz="3200" b="1" strike="noStrike" spc="-1" dirty="0">
                <a:solidFill>
                  <a:srgbClr val="000000"/>
                </a:solidFill>
                <a:latin typeface="Calibri"/>
                <a:ea typeface="DejaVu Sans"/>
              </a:rPr>
              <a:t>Código de los </a:t>
            </a:r>
            <a:r>
              <a:rPr lang="es-CO" sz="3200" b="1" strike="noStrike" spc="-1" dirty="0" smtClean="0">
                <a:solidFill>
                  <a:srgbClr val="000000"/>
                </a:solidFill>
                <a:latin typeface="Calibri"/>
                <a:ea typeface="DejaVu Sans"/>
              </a:rPr>
              <a:t>recursos naturales</a:t>
            </a:r>
            <a:endParaRPr lang="es-CO" sz="3200" b="0" strike="noStrike" spc="-1" dirty="0">
              <a:latin typeface="Arial"/>
            </a:endParaRPr>
          </a:p>
          <a:p>
            <a:pPr marL="343080" indent="-341280" algn="ctr">
              <a:lnSpc>
                <a:spcPct val="100000"/>
              </a:lnSpc>
              <a:spcBef>
                <a:spcPts val="641"/>
              </a:spcBef>
              <a:tabLst>
                <a:tab pos="0" algn="l"/>
              </a:tabLst>
            </a:pPr>
            <a:r>
              <a:rPr lang="es-CO" sz="3200" b="1" strike="noStrike" spc="-1" dirty="0" smtClean="0">
                <a:solidFill>
                  <a:srgbClr val="000000"/>
                </a:solidFill>
                <a:latin typeface="Calibri"/>
                <a:ea typeface="DejaVu Sans"/>
              </a:rPr>
              <a:t>Ley </a:t>
            </a:r>
            <a:r>
              <a:rPr lang="es-CO" sz="3200" b="1" strike="noStrike" spc="-1" dirty="0">
                <a:solidFill>
                  <a:srgbClr val="000000"/>
                </a:solidFill>
                <a:latin typeface="Calibri"/>
                <a:ea typeface="DejaVu Sans"/>
              </a:rPr>
              <a:t>28 11 de 1974</a:t>
            </a:r>
            <a:endParaRPr lang="es-CO" sz="3200" b="0" strike="noStrike" spc="-1" dirty="0">
              <a:latin typeface="Arial"/>
            </a:endParaRPr>
          </a:p>
        </p:txBody>
      </p:sp>
      <p:pic>
        <p:nvPicPr>
          <p:cNvPr id="403" name="Picture 1"/>
          <p:cNvPicPr/>
          <p:nvPr/>
        </p:nvPicPr>
        <p:blipFill>
          <a:blip r:embed="rId2"/>
          <a:stretch/>
        </p:blipFill>
        <p:spPr>
          <a:xfrm>
            <a:off x="399600" y="1826640"/>
            <a:ext cx="2774160" cy="2493360"/>
          </a:xfrm>
          <a:prstGeom prst="rect">
            <a:avLst/>
          </a:prstGeom>
          <a:ln w="0">
            <a:noFill/>
          </a:ln>
          <a:effectLst>
            <a:softEdge rad="11268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CustomShape 1"/>
          <p:cNvSpPr/>
          <p:nvPr/>
        </p:nvSpPr>
        <p:spPr>
          <a:xfrm>
            <a:off x="149014" y="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8500" lnSpcReduction="10000"/>
          </a:bodyPr>
          <a:lstStyle/>
          <a:p>
            <a:pPr algn="ctr">
              <a:lnSpc>
                <a:spcPct val="100000"/>
              </a:lnSpc>
            </a:pPr>
            <a:r>
              <a:rPr dirty="0"/>
              <a:t/>
            </a:r>
            <a:br>
              <a:rPr dirty="0"/>
            </a:br>
            <a:r>
              <a:rPr lang="es-CO" sz="3600" b="1" spc="-1" dirty="0">
                <a:solidFill>
                  <a:srgbClr val="FFFFFF"/>
                </a:solidFill>
                <a:latin typeface="Arial"/>
              </a:rPr>
              <a:t>D</a:t>
            </a:r>
            <a:r>
              <a:rPr lang="es-CO" sz="3600" b="1" strike="noStrike" spc="-1" dirty="0" smtClean="0">
                <a:solidFill>
                  <a:srgbClr val="FFFFFF"/>
                </a:solidFill>
                <a:latin typeface="Arial"/>
                <a:ea typeface="DejaVu Sans"/>
              </a:rPr>
              <a:t>efinición y tipos de contaminantes</a:t>
            </a:r>
            <a:endParaRPr lang="es-CO" sz="3600" b="0" strike="noStrike" spc="-1" dirty="0">
              <a:latin typeface="Arial"/>
            </a:endParaRPr>
          </a:p>
        </p:txBody>
      </p:sp>
      <p:sp>
        <p:nvSpPr>
          <p:cNvPr id="405" name="CustomShape 2"/>
          <p:cNvSpPr/>
          <p:nvPr/>
        </p:nvSpPr>
        <p:spPr>
          <a:xfrm>
            <a:off x="524880" y="3699720"/>
            <a:ext cx="8170200" cy="1144800"/>
          </a:xfrm>
          <a:prstGeom prst="rect">
            <a:avLst/>
          </a:prstGeom>
          <a:solidFill>
            <a:srgbClr val="FFFFFF"/>
          </a:solidFill>
          <a:ln w="25560">
            <a:solidFill>
              <a:srgbClr val="C0504D"/>
            </a:solidFill>
            <a:round/>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320"/>
              </a:spcBef>
              <a:tabLst>
                <a:tab pos="0" algn="l"/>
              </a:tabLst>
            </a:pPr>
            <a:r>
              <a:rPr lang="es-CO" sz="1600" b="1" strike="noStrike" spc="-1">
                <a:solidFill>
                  <a:srgbClr val="000000"/>
                </a:solidFill>
                <a:latin typeface="Calibri"/>
                <a:ea typeface="DejaVu Sans"/>
              </a:rPr>
              <a:t>Químicos:</a:t>
            </a:r>
            <a:r>
              <a:rPr lang="es-CO" sz="1600" b="0" strike="noStrike" spc="-1">
                <a:solidFill>
                  <a:srgbClr val="000000"/>
                </a:solidFill>
                <a:latin typeface="Calibri"/>
                <a:ea typeface="DejaVu Sans"/>
              </a:rPr>
              <a:t> aquellas sustancias orgánicas o inorgánicas, naturales o sintéticas y carentes de vida propia, que estando presentes en el medio laboral puedan ser absorbidas por el organismo y causar efectos adversos. </a:t>
            </a:r>
            <a:endParaRPr lang="es-CO" sz="1600" b="0" strike="noStrike" spc="-1">
              <a:latin typeface="Arial"/>
            </a:endParaRPr>
          </a:p>
          <a:p>
            <a:pPr algn="ctr">
              <a:lnSpc>
                <a:spcPct val="100000"/>
              </a:lnSpc>
              <a:spcBef>
                <a:spcPts val="320"/>
              </a:spcBef>
              <a:tabLst>
                <a:tab pos="0" algn="l"/>
              </a:tabLst>
            </a:pPr>
            <a:r>
              <a:rPr lang="es-CO" sz="1600" b="0" strike="noStrike" spc="-1">
                <a:solidFill>
                  <a:srgbClr val="000000"/>
                </a:solidFill>
                <a:latin typeface="Calibri"/>
                <a:ea typeface="DejaVu Sans"/>
              </a:rPr>
              <a:t>Fuente: </a:t>
            </a:r>
            <a:r>
              <a:rPr lang="es-MX" sz="1600" b="0" u="sng" strike="noStrike" spc="-1">
                <a:solidFill>
                  <a:srgbClr val="0000FF"/>
                </a:solidFill>
                <a:uFillTx/>
                <a:latin typeface="Calibri"/>
                <a:ea typeface="DejaVu Sans"/>
                <a:hlinkClick r:id="rId3"/>
              </a:rPr>
              <a:t>https://www.uib.cat/</a:t>
            </a:r>
            <a:endParaRPr lang="es-CO" sz="1600" b="0" strike="noStrike" spc="-1">
              <a:latin typeface="Arial"/>
            </a:endParaRPr>
          </a:p>
        </p:txBody>
      </p:sp>
      <p:sp>
        <p:nvSpPr>
          <p:cNvPr id="406" name="CustomShape 3"/>
          <p:cNvSpPr/>
          <p:nvPr/>
        </p:nvSpPr>
        <p:spPr>
          <a:xfrm>
            <a:off x="1186905" y="1207669"/>
            <a:ext cx="727298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29040" indent="-238320" algn="ctr">
              <a:lnSpc>
                <a:spcPct val="100000"/>
              </a:lnSpc>
              <a:tabLst>
                <a:tab pos="0" algn="l"/>
              </a:tabLst>
            </a:pPr>
            <a:r>
              <a:rPr lang="es-CO" sz="2400" b="0" strike="noStrike" spc="-1" dirty="0">
                <a:solidFill>
                  <a:srgbClr val="000000"/>
                </a:solidFill>
                <a:latin typeface="Calibri"/>
                <a:ea typeface="DejaVu Sans"/>
              </a:rPr>
              <a:t>Agentes o sustancias responsable de la contaminación. </a:t>
            </a:r>
            <a:endParaRPr lang="es-CO" sz="2400" b="0" strike="noStrike" spc="-1" dirty="0">
              <a:latin typeface="Arial"/>
            </a:endParaRPr>
          </a:p>
        </p:txBody>
      </p:sp>
      <p:sp>
        <p:nvSpPr>
          <p:cNvPr id="407" name="CustomShape 4"/>
          <p:cNvSpPr/>
          <p:nvPr/>
        </p:nvSpPr>
        <p:spPr>
          <a:xfrm>
            <a:off x="514800" y="1887480"/>
            <a:ext cx="8170200" cy="819720"/>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marL="329040" indent="-238320" algn="ctr">
              <a:lnSpc>
                <a:spcPct val="100000"/>
              </a:lnSpc>
              <a:tabLst>
                <a:tab pos="0" algn="l"/>
              </a:tabLst>
            </a:pPr>
            <a:r>
              <a:rPr lang="es-CO" sz="1600" b="1" strike="noStrike" spc="-1">
                <a:solidFill>
                  <a:srgbClr val="000000"/>
                </a:solidFill>
                <a:latin typeface="Calibri"/>
                <a:ea typeface="DejaVu Sans"/>
              </a:rPr>
              <a:t>Biológicos:</a:t>
            </a:r>
            <a:r>
              <a:rPr lang="es-CO" sz="1600" b="0" strike="noStrike" spc="-1">
                <a:solidFill>
                  <a:srgbClr val="000000"/>
                </a:solidFill>
                <a:latin typeface="Calibri"/>
                <a:ea typeface="DejaVu Sans"/>
              </a:rPr>
              <a:t> son el conjunto de seres vivos que tienen un tiempo de vida y que al impactar al ser humano ocasionan problemas o enfermedades infecciosas como parasitarias. </a:t>
            </a:r>
            <a:endParaRPr lang="es-CO" sz="1600" b="0" strike="noStrike" spc="-1">
              <a:latin typeface="Arial"/>
            </a:endParaRPr>
          </a:p>
          <a:p>
            <a:pPr marL="329040" indent="-238320" algn="ctr">
              <a:lnSpc>
                <a:spcPct val="100000"/>
              </a:lnSpc>
              <a:tabLst>
                <a:tab pos="0" algn="l"/>
              </a:tabLst>
            </a:pPr>
            <a:r>
              <a:rPr lang="es-CO" sz="1600" b="0" strike="noStrike" spc="-1">
                <a:solidFill>
                  <a:srgbClr val="000000"/>
                </a:solidFill>
                <a:latin typeface="Calibri"/>
                <a:ea typeface="DejaVu Sans"/>
              </a:rPr>
              <a:t>Fuente: </a:t>
            </a:r>
            <a:r>
              <a:rPr lang="es-MX" sz="1600" b="0" u="sng" strike="noStrike" spc="-1">
                <a:solidFill>
                  <a:srgbClr val="0000FF"/>
                </a:solidFill>
                <a:uFillTx/>
                <a:latin typeface="Calibri"/>
                <a:ea typeface="DejaVu Sans"/>
                <a:hlinkClick r:id="rId4"/>
              </a:rPr>
              <a:t>https://encolombia.com/</a:t>
            </a:r>
            <a:endParaRPr lang="es-CO" sz="1600" b="0" strike="noStrike" spc="-1">
              <a:latin typeface="Arial"/>
            </a:endParaRPr>
          </a:p>
        </p:txBody>
      </p:sp>
      <p:sp>
        <p:nvSpPr>
          <p:cNvPr id="408" name="CustomShape 5"/>
          <p:cNvSpPr/>
          <p:nvPr/>
        </p:nvSpPr>
        <p:spPr>
          <a:xfrm>
            <a:off x="514800" y="2809080"/>
            <a:ext cx="8170200" cy="819720"/>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gn="ctr">
              <a:lnSpc>
                <a:spcPct val="100000"/>
              </a:lnSpc>
            </a:pPr>
            <a:r>
              <a:rPr lang="es-CO" sz="1600" b="1" strike="noStrike" spc="-1">
                <a:solidFill>
                  <a:srgbClr val="000000"/>
                </a:solidFill>
                <a:latin typeface="Calibri"/>
                <a:ea typeface="DejaVu Sans"/>
              </a:rPr>
              <a:t>Físicos:</a:t>
            </a:r>
            <a:r>
              <a:rPr lang="es-CO" sz="1600" b="0" strike="noStrike" spc="-1">
                <a:solidFill>
                  <a:srgbClr val="000000"/>
                </a:solidFill>
                <a:latin typeface="Calibri"/>
                <a:ea typeface="DejaVu Sans"/>
              </a:rPr>
              <a:t> son diferentes formas de energía que pueden producir alteraciones en el medio y afectar la salud de las personas. </a:t>
            </a:r>
            <a:endParaRPr lang="es-CO" sz="1600" b="0" strike="noStrike" spc="-1">
              <a:latin typeface="Arial"/>
            </a:endParaRPr>
          </a:p>
          <a:p>
            <a:pPr algn="ctr">
              <a:lnSpc>
                <a:spcPct val="100000"/>
              </a:lnSpc>
            </a:pPr>
            <a:r>
              <a:rPr lang="es-CO" sz="1600" b="0" strike="noStrike" spc="-1">
                <a:solidFill>
                  <a:srgbClr val="000000"/>
                </a:solidFill>
                <a:latin typeface="Calibri"/>
                <a:ea typeface="DejaVu Sans"/>
              </a:rPr>
              <a:t>Fuente: </a:t>
            </a:r>
            <a:r>
              <a:rPr lang="es-MX" sz="1600" b="0" u="sng" strike="noStrike" spc="-1">
                <a:solidFill>
                  <a:srgbClr val="0000FF"/>
                </a:solidFill>
                <a:uFillTx/>
                <a:latin typeface="Calibri"/>
                <a:ea typeface="DejaVu Sans"/>
                <a:hlinkClick r:id="rId5"/>
              </a:rPr>
              <a:t>https://www.diba.cat/es</a:t>
            </a:r>
            <a:endParaRPr lang="es-CO"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1429174" y="185960"/>
            <a:ext cx="6366933"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3600" b="1" strike="noStrike" spc="-1" dirty="0" smtClean="0">
                <a:solidFill>
                  <a:srgbClr val="FFFFFF"/>
                </a:solidFill>
                <a:latin typeface="Calibri"/>
                <a:ea typeface="DejaVu Sans"/>
              </a:rPr>
              <a:t>Contaminación suelo</a:t>
            </a:r>
            <a:endParaRPr lang="es-CO" sz="3600" b="0" strike="noStrike" spc="-1" dirty="0">
              <a:latin typeface="Arial"/>
            </a:endParaRPr>
          </a:p>
        </p:txBody>
      </p:sp>
      <p:sp>
        <p:nvSpPr>
          <p:cNvPr id="410" name="CustomShape 2"/>
          <p:cNvSpPr/>
          <p:nvPr/>
        </p:nvSpPr>
        <p:spPr>
          <a:xfrm>
            <a:off x="967680" y="1427040"/>
            <a:ext cx="7397640" cy="350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80000"/>
              </a:lnSpc>
              <a:spcBef>
                <a:spcPts val="561"/>
              </a:spcBef>
              <a:tabLst>
                <a:tab pos="0" algn="l"/>
              </a:tabLst>
            </a:pPr>
            <a:r>
              <a:rPr lang="es-CO" sz="2800" b="0" strike="noStrike" spc="-1" dirty="0">
                <a:solidFill>
                  <a:srgbClr val="000000"/>
                </a:solidFill>
                <a:latin typeface="Calibri"/>
                <a:ea typeface="DejaVu Sans"/>
              </a:rPr>
              <a:t>“El término </a:t>
            </a:r>
            <a:r>
              <a:rPr lang="es-CO" sz="2800" b="0" strike="noStrike" spc="-1" dirty="0" smtClean="0">
                <a:solidFill>
                  <a:srgbClr val="000000"/>
                </a:solidFill>
                <a:latin typeface="Calibri"/>
                <a:ea typeface="DejaVu Sans"/>
              </a:rPr>
              <a:t>contaminación </a:t>
            </a:r>
            <a:r>
              <a:rPr lang="es-CO" sz="2800" b="0" strike="noStrike" spc="-1" dirty="0">
                <a:solidFill>
                  <a:srgbClr val="000000"/>
                </a:solidFill>
                <a:latin typeface="Calibri"/>
                <a:ea typeface="DejaVu Sans"/>
              </a:rPr>
              <a:t>del </a:t>
            </a:r>
            <a:r>
              <a:rPr lang="es-CO" sz="2800" b="0" strike="noStrike" spc="-1" dirty="0" smtClean="0">
                <a:solidFill>
                  <a:srgbClr val="000000"/>
                </a:solidFill>
                <a:latin typeface="Calibri"/>
                <a:ea typeface="DejaVu Sans"/>
              </a:rPr>
              <a:t>suelo </a:t>
            </a:r>
            <a:r>
              <a:rPr lang="es-CO" sz="2800" b="0" strike="noStrike" spc="-1" dirty="0">
                <a:solidFill>
                  <a:srgbClr val="000000"/>
                </a:solidFill>
                <a:latin typeface="Calibri"/>
                <a:ea typeface="DejaVu Sans"/>
              </a:rPr>
              <a:t>se refiere a la presencia en el suelo de un químico o una sustancia fuera de sitio y/o presente en una concentración más alta de lo normal que tiene efectos adversos sobre cualquier organismo al que no está destinado”. </a:t>
            </a:r>
            <a:endParaRPr lang="es-CO" sz="2800" b="0" strike="noStrike" spc="-1" dirty="0">
              <a:latin typeface="Arial"/>
            </a:endParaRPr>
          </a:p>
          <a:p>
            <a:pPr algn="ctr">
              <a:lnSpc>
                <a:spcPct val="80000"/>
              </a:lnSpc>
              <a:spcBef>
                <a:spcPts val="561"/>
              </a:spcBef>
              <a:tabLst>
                <a:tab pos="0" algn="l"/>
              </a:tabLst>
            </a:pPr>
            <a:endParaRPr lang="es-CO" sz="2800" b="0" strike="noStrike" spc="-1" dirty="0">
              <a:latin typeface="Arial"/>
            </a:endParaRPr>
          </a:p>
          <a:p>
            <a:pPr algn="r">
              <a:lnSpc>
                <a:spcPct val="80000"/>
              </a:lnSpc>
              <a:spcBef>
                <a:spcPts val="561"/>
              </a:spcBef>
              <a:tabLst>
                <a:tab pos="0" algn="l"/>
              </a:tabLst>
            </a:pPr>
            <a:r>
              <a:rPr lang="es-CO" sz="2800" b="0" strike="noStrike" spc="-1" dirty="0">
                <a:solidFill>
                  <a:srgbClr val="000000"/>
                </a:solidFill>
                <a:latin typeface="Calibri"/>
                <a:ea typeface="DejaVu Sans"/>
              </a:rPr>
              <a:t>Rodríguez-Eugenio, </a:t>
            </a:r>
            <a:r>
              <a:rPr lang="es-CO" sz="2800" b="0" strike="noStrike" spc="-1" dirty="0" err="1">
                <a:solidFill>
                  <a:srgbClr val="000000"/>
                </a:solidFill>
                <a:latin typeface="Calibri"/>
                <a:ea typeface="DejaVu Sans"/>
              </a:rPr>
              <a:t>McLaughliny</a:t>
            </a:r>
            <a:r>
              <a:rPr lang="es-CO" sz="2800" b="0" strike="noStrike" spc="-1" dirty="0">
                <a:solidFill>
                  <a:srgbClr val="000000"/>
                </a:solidFill>
                <a:latin typeface="Calibri"/>
                <a:ea typeface="DejaVu Sans"/>
              </a:rPr>
              <a:t> y </a:t>
            </a:r>
            <a:r>
              <a:rPr lang="es-MX" sz="2800" b="0" strike="noStrike" spc="-1" dirty="0" err="1">
                <a:solidFill>
                  <a:srgbClr val="000000"/>
                </a:solidFill>
                <a:latin typeface="Calibri"/>
                <a:ea typeface="DejaVu Sans"/>
              </a:rPr>
              <a:t>Pennock</a:t>
            </a:r>
            <a:r>
              <a:rPr lang="es-MX" sz="2800" b="0" strike="noStrike" spc="-1" dirty="0">
                <a:solidFill>
                  <a:srgbClr val="000000"/>
                </a:solidFill>
                <a:latin typeface="Calibri"/>
                <a:ea typeface="DejaVu Sans"/>
              </a:rPr>
              <a:t> (</a:t>
            </a:r>
            <a:r>
              <a:rPr lang="es-CO" sz="2800" b="0" strike="noStrike" spc="-1" dirty="0">
                <a:solidFill>
                  <a:srgbClr val="000000"/>
                </a:solidFill>
                <a:latin typeface="Calibri"/>
                <a:ea typeface="DejaVu Sans"/>
              </a:rPr>
              <a:t>2019)</a:t>
            </a:r>
            <a:endParaRPr lang="es-CO"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10">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Picture 2" descr="http://despertandoconcienciaplanetaria.wikispaces.com/file/view/contsuelo.jpg/83812031/596x497/contsuelo.jpg"/>
          <p:cNvPicPr/>
          <p:nvPr/>
        </p:nvPicPr>
        <p:blipFill>
          <a:blip r:embed="rId3"/>
          <a:stretch/>
        </p:blipFill>
        <p:spPr>
          <a:xfrm>
            <a:off x="2876760" y="1368000"/>
            <a:ext cx="2659680" cy="2405880"/>
          </a:xfrm>
          <a:prstGeom prst="rect">
            <a:avLst/>
          </a:prstGeom>
          <a:ln w="0">
            <a:noFill/>
          </a:ln>
        </p:spPr>
      </p:pic>
      <p:sp>
        <p:nvSpPr>
          <p:cNvPr id="412"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chorCtr="1">
            <a:normAutofit/>
          </a:bodyPr>
          <a:lstStyle/>
          <a:p>
            <a:pPr algn="ctr">
              <a:lnSpc>
                <a:spcPct val="100000"/>
              </a:lnSpc>
            </a:pPr>
            <a:r>
              <a:rPr lang="es-ES" sz="3200" b="1" spc="-1" dirty="0">
                <a:solidFill>
                  <a:srgbClr val="FFFFFF"/>
                </a:solidFill>
                <a:latin typeface="Calibri"/>
                <a:ea typeface="DejaVu Sans"/>
              </a:rPr>
              <a:t>C</a:t>
            </a:r>
            <a:r>
              <a:rPr lang="es-ES" sz="3200" b="1" strike="noStrike" spc="-1" dirty="0" smtClean="0">
                <a:solidFill>
                  <a:srgbClr val="FFFFFF"/>
                </a:solidFill>
                <a:latin typeface="Calibri"/>
                <a:ea typeface="DejaVu Sans"/>
              </a:rPr>
              <a:t>ontaminantes del suelo</a:t>
            </a:r>
            <a:endParaRPr lang="es-CO" sz="3200" b="0" strike="noStrike" spc="-1" dirty="0">
              <a:latin typeface="Arial"/>
            </a:endParaRPr>
          </a:p>
        </p:txBody>
      </p:sp>
      <p:sp>
        <p:nvSpPr>
          <p:cNvPr id="413" name="CustomShape 2"/>
          <p:cNvSpPr/>
          <p:nvPr/>
        </p:nvSpPr>
        <p:spPr>
          <a:xfrm>
            <a:off x="657000" y="3488760"/>
            <a:ext cx="1672200" cy="376200"/>
          </a:xfrm>
          <a:prstGeom prst="wedgeRectCallout">
            <a:avLst>
              <a:gd name="adj1" fmla="val 77456"/>
              <a:gd name="adj2" fmla="val -117490"/>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500" spc="-1" dirty="0">
                <a:solidFill>
                  <a:srgbClr val="000000"/>
                </a:solidFill>
                <a:latin typeface="Verdana"/>
                <a:ea typeface="DejaVu Sans"/>
              </a:rPr>
              <a:t>V</a:t>
            </a:r>
            <a:r>
              <a:rPr lang="es-ES" sz="1500" b="0" strike="noStrike" spc="-1" dirty="0" smtClean="0">
                <a:solidFill>
                  <a:srgbClr val="000000"/>
                </a:solidFill>
                <a:latin typeface="Verdana"/>
                <a:ea typeface="DejaVu Sans"/>
              </a:rPr>
              <a:t>ibración</a:t>
            </a:r>
            <a:endParaRPr lang="es-CO" sz="1500" b="0" strike="noStrike" spc="-1" dirty="0">
              <a:latin typeface="Arial"/>
            </a:endParaRPr>
          </a:p>
        </p:txBody>
      </p:sp>
      <p:sp>
        <p:nvSpPr>
          <p:cNvPr id="414" name="CustomShape 3"/>
          <p:cNvSpPr/>
          <p:nvPr/>
        </p:nvSpPr>
        <p:spPr>
          <a:xfrm>
            <a:off x="603000" y="2138760"/>
            <a:ext cx="1564920" cy="861840"/>
          </a:xfrm>
          <a:prstGeom prst="wedgeRectCallout">
            <a:avLst>
              <a:gd name="adj1" fmla="val 109728"/>
              <a:gd name="adj2" fmla="val -27166"/>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90000"/>
              </a:lnSpc>
              <a:spcBef>
                <a:spcPts val="269"/>
              </a:spcBef>
            </a:pPr>
            <a:endParaRPr lang="es-CO" sz="1800" b="0" strike="noStrike" spc="-1" dirty="0" smtClean="0">
              <a:latin typeface="Arial"/>
            </a:endParaRPr>
          </a:p>
          <a:p>
            <a:pPr algn="ctr">
              <a:lnSpc>
                <a:spcPct val="100000"/>
              </a:lnSpc>
            </a:pPr>
            <a:r>
              <a:rPr lang="es-ES" sz="1350" spc="-1" dirty="0">
                <a:solidFill>
                  <a:srgbClr val="000000"/>
                </a:solidFill>
                <a:latin typeface="Verdana"/>
                <a:ea typeface="DejaVu Sans"/>
              </a:rPr>
              <a:t>D</a:t>
            </a:r>
            <a:r>
              <a:rPr lang="es-ES" sz="1350" b="0" strike="noStrike" spc="-1" dirty="0" smtClean="0">
                <a:solidFill>
                  <a:srgbClr val="000000"/>
                </a:solidFill>
                <a:latin typeface="Verdana"/>
                <a:ea typeface="DejaVu Sans"/>
              </a:rPr>
              <a:t>erivados del petróleo</a:t>
            </a:r>
            <a:endParaRPr lang="es-CO" sz="1350" b="0" strike="noStrike" spc="-1" dirty="0">
              <a:latin typeface="Arial"/>
            </a:endParaRPr>
          </a:p>
        </p:txBody>
      </p:sp>
      <p:sp>
        <p:nvSpPr>
          <p:cNvPr id="415" name="CustomShape 4"/>
          <p:cNvSpPr/>
          <p:nvPr/>
        </p:nvSpPr>
        <p:spPr>
          <a:xfrm>
            <a:off x="549000" y="1490760"/>
            <a:ext cx="1779480" cy="322200"/>
          </a:xfrm>
          <a:prstGeom prst="wedgeRectCallout">
            <a:avLst>
              <a:gd name="adj1" fmla="val 89343"/>
              <a:gd name="adj2" fmla="val 10663"/>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269"/>
              </a:spcBef>
            </a:pPr>
            <a:r>
              <a:rPr lang="es-ES" sz="1350" spc="-1" dirty="0">
                <a:solidFill>
                  <a:srgbClr val="080808"/>
                </a:solidFill>
                <a:latin typeface="Verdana"/>
                <a:ea typeface="DejaVu Sans"/>
              </a:rPr>
              <a:t>A</a:t>
            </a:r>
            <a:r>
              <a:rPr lang="es-ES" sz="1350" b="0" strike="noStrike" spc="-1" dirty="0" smtClean="0">
                <a:solidFill>
                  <a:srgbClr val="080808"/>
                </a:solidFill>
                <a:latin typeface="Verdana"/>
                <a:ea typeface="DejaVu Sans"/>
              </a:rPr>
              <a:t>groquímicos</a:t>
            </a:r>
            <a:endParaRPr lang="es-CO" sz="1350" b="0" strike="noStrike" spc="-1" dirty="0">
              <a:latin typeface="Arial"/>
            </a:endParaRPr>
          </a:p>
        </p:txBody>
      </p:sp>
      <p:sp>
        <p:nvSpPr>
          <p:cNvPr id="416" name="CustomShape 5"/>
          <p:cNvSpPr/>
          <p:nvPr/>
        </p:nvSpPr>
        <p:spPr>
          <a:xfrm>
            <a:off x="5759820" y="1200653"/>
            <a:ext cx="1672200" cy="430560"/>
          </a:xfrm>
          <a:prstGeom prst="wedgeRectCallout">
            <a:avLst>
              <a:gd name="adj1" fmla="val -78729"/>
              <a:gd name="adj2" fmla="val 123775"/>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spc="-1" dirty="0">
                <a:solidFill>
                  <a:srgbClr val="080808"/>
                </a:solidFill>
                <a:latin typeface="Verdana"/>
                <a:ea typeface="DejaVu Sans"/>
              </a:rPr>
              <a:t>R</a:t>
            </a:r>
            <a:r>
              <a:rPr lang="es-ES" sz="1350" b="0" strike="noStrike" spc="-1" dirty="0" smtClean="0">
                <a:solidFill>
                  <a:srgbClr val="080808"/>
                </a:solidFill>
                <a:latin typeface="Verdana"/>
                <a:ea typeface="DejaVu Sans"/>
              </a:rPr>
              <a:t>esiduos sólidos</a:t>
            </a:r>
            <a:endParaRPr lang="es-CO" sz="1350" b="0" strike="noStrike" spc="-1" dirty="0">
              <a:latin typeface="Arial"/>
            </a:endParaRPr>
          </a:p>
        </p:txBody>
      </p:sp>
      <p:sp>
        <p:nvSpPr>
          <p:cNvPr id="417" name="CustomShape 6"/>
          <p:cNvSpPr/>
          <p:nvPr/>
        </p:nvSpPr>
        <p:spPr>
          <a:xfrm>
            <a:off x="5836320" y="2753640"/>
            <a:ext cx="1672200" cy="483840"/>
          </a:xfrm>
          <a:prstGeom prst="wedgeRectCallout">
            <a:avLst>
              <a:gd name="adj1" fmla="val -84208"/>
              <a:gd name="adj2" fmla="val -44264"/>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280" spc="-1" dirty="0">
                <a:solidFill>
                  <a:srgbClr val="080808"/>
                </a:solidFill>
                <a:latin typeface="Verdana"/>
                <a:ea typeface="DejaVu Sans"/>
              </a:rPr>
              <a:t>M</a:t>
            </a:r>
            <a:r>
              <a:rPr lang="es-ES" sz="1280" b="0" strike="noStrike" spc="-1" dirty="0" smtClean="0">
                <a:solidFill>
                  <a:srgbClr val="080808"/>
                </a:solidFill>
                <a:latin typeface="Verdana"/>
                <a:ea typeface="DejaVu Sans"/>
              </a:rPr>
              <a:t>etales pesados</a:t>
            </a:r>
            <a:endParaRPr lang="es-CO" sz="1280" b="0" strike="noStrike" spc="-1" dirty="0">
              <a:latin typeface="Arial"/>
            </a:endParaRPr>
          </a:p>
        </p:txBody>
      </p:sp>
      <p:sp>
        <p:nvSpPr>
          <p:cNvPr id="418" name="CustomShape 7"/>
          <p:cNvSpPr/>
          <p:nvPr/>
        </p:nvSpPr>
        <p:spPr>
          <a:xfrm>
            <a:off x="5706000" y="1897560"/>
            <a:ext cx="1779840" cy="592920"/>
          </a:xfrm>
          <a:prstGeom prst="wedgeRectCallout">
            <a:avLst>
              <a:gd name="adj1" fmla="val -72786"/>
              <a:gd name="adj2" fmla="val 18473"/>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300"/>
              </a:spcBef>
            </a:pPr>
            <a:r>
              <a:rPr lang="es-ES" sz="1500" spc="-1" dirty="0">
                <a:solidFill>
                  <a:srgbClr val="000000"/>
                </a:solidFill>
                <a:latin typeface="Calibri"/>
                <a:ea typeface="DejaVu Sans"/>
              </a:rPr>
              <a:t>M</a:t>
            </a:r>
            <a:r>
              <a:rPr lang="es-ES" sz="1500" b="0" strike="noStrike" spc="-1" dirty="0" smtClean="0">
                <a:solidFill>
                  <a:srgbClr val="000000"/>
                </a:solidFill>
                <a:latin typeface="Calibri"/>
                <a:ea typeface="DejaVu Sans"/>
              </a:rPr>
              <a:t>ateriales radiactivos</a:t>
            </a:r>
            <a:endParaRPr lang="es-CO" sz="1500" b="0" strike="noStrike" spc="-1" dirty="0">
              <a:latin typeface="Arial"/>
            </a:endParaRPr>
          </a:p>
        </p:txBody>
      </p:sp>
      <p:sp>
        <p:nvSpPr>
          <p:cNvPr id="419" name="CustomShape 8"/>
          <p:cNvSpPr/>
          <p:nvPr/>
        </p:nvSpPr>
        <p:spPr>
          <a:xfrm>
            <a:off x="5868000" y="3704760"/>
            <a:ext cx="1779480" cy="322200"/>
          </a:xfrm>
          <a:prstGeom prst="wedgeRectCallout">
            <a:avLst>
              <a:gd name="adj1" fmla="val -91780"/>
              <a:gd name="adj2" fmla="val -165807"/>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269"/>
              </a:spcBef>
            </a:pPr>
            <a:r>
              <a:rPr lang="es-ES" sz="1350" spc="-1" dirty="0">
                <a:solidFill>
                  <a:srgbClr val="080808"/>
                </a:solidFill>
                <a:latin typeface="Verdana"/>
                <a:ea typeface="DejaVu Sans"/>
              </a:rPr>
              <a:t>O</a:t>
            </a:r>
            <a:r>
              <a:rPr lang="es-ES" sz="1350" b="0" strike="noStrike" spc="-1" dirty="0" smtClean="0">
                <a:solidFill>
                  <a:srgbClr val="080808"/>
                </a:solidFill>
                <a:latin typeface="Verdana"/>
                <a:ea typeface="DejaVu Sans"/>
              </a:rPr>
              <a:t>tros</a:t>
            </a:r>
            <a:endParaRPr lang="es-CO" sz="1350" b="0" strike="noStrike" spc="-1" dirty="0">
              <a:latin typeface="Arial"/>
            </a:endParaRPr>
          </a:p>
        </p:txBody>
      </p:sp>
      <p:sp>
        <p:nvSpPr>
          <p:cNvPr id="420" name="CustomShape 9"/>
          <p:cNvSpPr/>
          <p:nvPr/>
        </p:nvSpPr>
        <p:spPr>
          <a:xfrm>
            <a:off x="2138400" y="4215600"/>
            <a:ext cx="1779480" cy="322200"/>
          </a:xfrm>
          <a:prstGeom prst="wedgeRectCallout">
            <a:avLst>
              <a:gd name="adj1" fmla="val -4240"/>
              <a:gd name="adj2" fmla="val -248161"/>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269"/>
              </a:spcBef>
            </a:pPr>
            <a:r>
              <a:rPr lang="es-ES" sz="1350" spc="-1" dirty="0">
                <a:solidFill>
                  <a:srgbClr val="080808"/>
                </a:solidFill>
                <a:latin typeface="Verdana"/>
                <a:ea typeface="DejaVu Sans"/>
              </a:rPr>
              <a:t>D</a:t>
            </a:r>
            <a:r>
              <a:rPr lang="es-ES" sz="1350" b="0" strike="noStrike" spc="-1" dirty="0" smtClean="0">
                <a:solidFill>
                  <a:srgbClr val="080808"/>
                </a:solidFill>
                <a:latin typeface="Verdana"/>
                <a:ea typeface="DejaVu Sans"/>
              </a:rPr>
              <a:t>etergentes</a:t>
            </a:r>
            <a:endParaRPr lang="es-CO" sz="1350" b="0" strike="noStrike" spc="-1" dirty="0" smtClean="0">
              <a:latin typeface="Arial"/>
            </a:endParaRPr>
          </a:p>
          <a:p>
            <a:pPr algn="ctr">
              <a:lnSpc>
                <a:spcPct val="100000"/>
              </a:lnSpc>
              <a:spcBef>
                <a:spcPts val="269"/>
              </a:spcBef>
            </a:pPr>
            <a:endParaRPr lang="es-CO" sz="1350" b="0" strike="noStrike" spc="-1" dirty="0">
              <a:latin typeface="Arial"/>
            </a:endParaRPr>
          </a:p>
        </p:txBody>
      </p:sp>
      <p:sp>
        <p:nvSpPr>
          <p:cNvPr id="421" name="CustomShape 10"/>
          <p:cNvSpPr/>
          <p:nvPr/>
        </p:nvSpPr>
        <p:spPr>
          <a:xfrm>
            <a:off x="1574800" y="4676400"/>
            <a:ext cx="75193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CO" sz="1800" b="0" strike="noStrike" spc="-1" dirty="0" smtClean="0">
                <a:solidFill>
                  <a:srgbClr val="000000"/>
                </a:solidFill>
                <a:latin typeface="Calibri"/>
                <a:ea typeface="DejaVu Sans"/>
              </a:rPr>
              <a:t>Rodríguez-</a:t>
            </a:r>
            <a:r>
              <a:rPr lang="es-CO" sz="1800" b="0" strike="noStrike" spc="-1" dirty="0" err="1" smtClean="0">
                <a:solidFill>
                  <a:srgbClr val="000000"/>
                </a:solidFill>
                <a:latin typeface="Calibri"/>
                <a:ea typeface="DejaVu Sans"/>
              </a:rPr>
              <a:t>eugenio</a:t>
            </a:r>
            <a:r>
              <a:rPr lang="es-CO" sz="1800" b="0" strike="noStrike" spc="-1" dirty="0" smtClean="0">
                <a:solidFill>
                  <a:srgbClr val="000000"/>
                </a:solidFill>
                <a:latin typeface="Calibri"/>
                <a:ea typeface="DejaVu Sans"/>
              </a:rPr>
              <a:t>, </a:t>
            </a:r>
            <a:r>
              <a:rPr lang="es-CO" sz="1800" b="0" strike="noStrike" spc="-1" dirty="0" err="1" smtClean="0">
                <a:solidFill>
                  <a:srgbClr val="000000"/>
                </a:solidFill>
                <a:latin typeface="Calibri"/>
                <a:ea typeface="DejaVu Sans"/>
              </a:rPr>
              <a:t>mclaughliny</a:t>
            </a:r>
            <a:r>
              <a:rPr lang="es-CO" sz="1800" b="0" strike="noStrike" spc="-1" dirty="0" smtClean="0">
                <a:solidFill>
                  <a:srgbClr val="000000"/>
                </a:solidFill>
                <a:latin typeface="Calibri"/>
                <a:ea typeface="DejaVu Sans"/>
              </a:rPr>
              <a:t> y </a:t>
            </a:r>
            <a:r>
              <a:rPr lang="es-MX" sz="1800" b="0" strike="noStrike" spc="-1" dirty="0" err="1" smtClean="0">
                <a:solidFill>
                  <a:srgbClr val="000000"/>
                </a:solidFill>
                <a:latin typeface="Calibri"/>
                <a:ea typeface="DejaVu Sans"/>
              </a:rPr>
              <a:t>pennock</a:t>
            </a:r>
            <a:r>
              <a:rPr lang="es-CO" sz="1800" b="0" strike="noStrike" spc="-1" dirty="0" smtClean="0">
                <a:solidFill>
                  <a:srgbClr val="000000"/>
                </a:solidFill>
                <a:latin typeface="Calibri"/>
                <a:ea typeface="DejaVu Sans"/>
              </a:rPr>
              <a:t> 2019</a:t>
            </a:r>
            <a:endParaRPr lang="es-CO" sz="1800" b="0" strike="noStrike" spc="-1" dirty="0">
              <a:latin typeface="Arial"/>
            </a:endParaRPr>
          </a:p>
        </p:txBody>
      </p:sp>
      <p:sp>
        <p:nvSpPr>
          <p:cNvPr id="422" name="CustomShape 11"/>
          <p:cNvSpPr/>
          <p:nvPr/>
        </p:nvSpPr>
        <p:spPr>
          <a:xfrm>
            <a:off x="3054600" y="3849840"/>
            <a:ext cx="2375640" cy="21399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MX" sz="800" b="0" u="sng" strike="noStrike" spc="-1" dirty="0" smtClean="0">
                <a:solidFill>
                  <a:srgbClr val="0000FF"/>
                </a:solidFill>
                <a:uFillTx/>
                <a:latin typeface="Calibri"/>
                <a:ea typeface="DejaVu Sans"/>
                <a:hlinkClick r:id="rId4"/>
              </a:rPr>
              <a:t>https://co.pinterest.com/pin/695243261195811711/</a:t>
            </a:r>
            <a:endParaRPr lang="es-CO" sz="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1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18"/>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419"/>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ustomShape 1"/>
          <p:cNvSpPr/>
          <p:nvPr/>
        </p:nvSpPr>
        <p:spPr>
          <a:xfrm>
            <a:off x="1013400" y="-180000"/>
            <a:ext cx="6901920" cy="1523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3200" b="1" strike="noStrike" spc="-1" dirty="0" smtClean="0">
                <a:solidFill>
                  <a:srgbClr val="FFFFFF"/>
                </a:solidFill>
                <a:latin typeface="Calibri"/>
                <a:ea typeface="DejaVu Sans"/>
              </a:rPr>
              <a:t>Contaminación atmosférica</a:t>
            </a:r>
            <a:endParaRPr lang="es-CO" sz="3200" b="0" strike="noStrike" spc="-1" dirty="0">
              <a:latin typeface="Arial"/>
            </a:endParaRPr>
          </a:p>
        </p:txBody>
      </p:sp>
      <p:sp>
        <p:nvSpPr>
          <p:cNvPr id="424" name="CustomShape 2"/>
          <p:cNvSpPr/>
          <p:nvPr/>
        </p:nvSpPr>
        <p:spPr>
          <a:xfrm>
            <a:off x="820440" y="1980000"/>
            <a:ext cx="7287840" cy="2324880"/>
          </a:xfrm>
          <a:prstGeom prst="rect">
            <a:avLst/>
          </a:prstGeom>
          <a:solidFill>
            <a:srgbClr val="FFFFFF"/>
          </a:solidFill>
          <a:ln w="25560">
            <a:solidFill>
              <a:srgbClr val="F79646"/>
            </a:solidFill>
            <a:round/>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1800" algn="just">
              <a:lnSpc>
                <a:spcPct val="100000"/>
              </a:lnSpc>
              <a:spcBef>
                <a:spcPts val="641"/>
              </a:spcBef>
              <a:buClr>
                <a:srgbClr val="000000"/>
              </a:buClr>
            </a:pPr>
            <a:r>
              <a:rPr lang="es-CO" sz="3200" b="0" strike="noStrike" spc="-1" dirty="0">
                <a:solidFill>
                  <a:srgbClr val="000000"/>
                </a:solidFill>
                <a:latin typeface="Calibri"/>
                <a:ea typeface="DejaVu Sans"/>
              </a:rPr>
              <a:t>La Contaminación Atmosférica es el fenómeno de acumulación o de concentración de contaminantes, entendidos estos como fenómenos físicos o sustancias o elementos en estado sólido, líquido o gaseoso, causantes de efectos adversos en el medio ambiente, los recursos naturales renovables y la salud humana que solos, o en combinación, o como productos de reacción, se emiten al aire como resultado de actividades humanas, de causas naturales, o de una combinación de estas.</a:t>
            </a:r>
            <a:r>
              <a:rPr lang="es-CO" sz="2400" b="0" strike="noStrike" spc="-1" dirty="0">
                <a:solidFill>
                  <a:srgbClr val="666666"/>
                </a:solidFill>
                <a:latin typeface="Arial"/>
                <a:ea typeface="DejaVu Sans"/>
              </a:rPr>
              <a:t> </a:t>
            </a:r>
            <a:endParaRPr lang="es-CO" sz="2400" b="0" strike="noStrike" spc="-1" dirty="0">
              <a:latin typeface="Arial"/>
            </a:endParaRPr>
          </a:p>
          <a:p>
            <a:pPr marL="1800" algn="r">
              <a:lnSpc>
                <a:spcPct val="100000"/>
              </a:lnSpc>
              <a:spcBef>
                <a:spcPts val="479"/>
              </a:spcBef>
              <a:buClr>
                <a:srgbClr val="666666"/>
              </a:buClr>
            </a:pPr>
            <a:r>
              <a:rPr lang="es-CO" sz="2400" b="0" strike="noStrike" spc="-1" dirty="0">
                <a:solidFill>
                  <a:srgbClr val="666666"/>
                </a:solidFill>
                <a:latin typeface="Arial"/>
                <a:ea typeface="DejaVu Sans"/>
              </a:rPr>
              <a:t>Decreto 1076 de 2015</a:t>
            </a:r>
            <a:endParaRPr lang="es-CO" sz="2400" b="0" strike="noStrike" spc="-1" dirty="0">
              <a:latin typeface="Arial"/>
            </a:endParaRPr>
          </a:p>
        </p:txBody>
      </p:sp>
      <p:pic>
        <p:nvPicPr>
          <p:cNvPr id="425" name="Picture 2" descr="C:\Users\GERMAN SARMIENTO\Pictures\Caricaturas\ecologia\Copia de perroychamo.gif"/>
          <p:cNvPicPr/>
          <p:nvPr/>
        </p:nvPicPr>
        <p:blipFill>
          <a:blip r:embed="rId2"/>
          <a:stretch/>
        </p:blipFill>
        <p:spPr>
          <a:xfrm>
            <a:off x="6942600" y="601920"/>
            <a:ext cx="1337400" cy="1238400"/>
          </a:xfrm>
          <a:prstGeom prst="rect">
            <a:avLst/>
          </a:prstGeom>
          <a:ln w="9525">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4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Picture 2"/>
          <p:cNvPicPr/>
          <p:nvPr/>
        </p:nvPicPr>
        <p:blipFill>
          <a:blip r:embed="rId2"/>
          <a:stretch/>
        </p:blipFill>
        <p:spPr>
          <a:xfrm>
            <a:off x="3333600" y="1619280"/>
            <a:ext cx="2474640" cy="1903320"/>
          </a:xfrm>
          <a:prstGeom prst="rect">
            <a:avLst/>
          </a:prstGeom>
          <a:ln w="0">
            <a:noFill/>
          </a:ln>
        </p:spPr>
      </p:pic>
      <p:sp>
        <p:nvSpPr>
          <p:cNvPr id="427" name="CustomShape 1"/>
          <p:cNvSpPr/>
          <p:nvPr/>
        </p:nvSpPr>
        <p:spPr>
          <a:xfrm>
            <a:off x="-180000" y="18000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es-ES" sz="3200" b="1" strike="noStrike" spc="-1" dirty="0" smtClean="0">
                <a:solidFill>
                  <a:srgbClr val="FFFFFF"/>
                </a:solidFill>
                <a:latin typeface="Calibri"/>
                <a:ea typeface="DejaVu Sans"/>
              </a:rPr>
              <a:t>       Contaminantes del aire</a:t>
            </a:r>
            <a:endParaRPr lang="es-CO" sz="3200" b="0" strike="noStrike" spc="-1" dirty="0">
              <a:latin typeface="Arial"/>
            </a:endParaRPr>
          </a:p>
        </p:txBody>
      </p:sp>
      <p:sp>
        <p:nvSpPr>
          <p:cNvPr id="428" name="CustomShape 2"/>
          <p:cNvSpPr/>
          <p:nvPr/>
        </p:nvSpPr>
        <p:spPr>
          <a:xfrm>
            <a:off x="5945040" y="2200320"/>
            <a:ext cx="1788120" cy="268560"/>
          </a:xfrm>
          <a:prstGeom prst="wedgeRectCallout">
            <a:avLst>
              <a:gd name="adj1" fmla="val -81866"/>
              <a:gd name="adj2" fmla="val -8148"/>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90000"/>
              </a:lnSpc>
              <a:spcBef>
                <a:spcPts val="269"/>
              </a:spcBef>
            </a:pPr>
            <a:r>
              <a:rPr lang="es-ES" sz="1350" b="0" strike="noStrike" spc="-1" dirty="0" smtClean="0">
                <a:solidFill>
                  <a:srgbClr val="000000"/>
                </a:solidFill>
                <a:latin typeface="Calibri"/>
                <a:ea typeface="DejaVu Sans"/>
              </a:rPr>
              <a:t>Hidrocarburos</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29" name="CustomShape 3"/>
          <p:cNvSpPr/>
          <p:nvPr/>
        </p:nvSpPr>
        <p:spPr>
          <a:xfrm>
            <a:off x="1350360" y="1174320"/>
            <a:ext cx="1672200" cy="645840"/>
          </a:xfrm>
          <a:prstGeom prst="wedgeRectCallout">
            <a:avLst>
              <a:gd name="adj1" fmla="val 139370"/>
              <a:gd name="adj2" fmla="val 34190"/>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b="1" strike="noStrike" spc="-1" dirty="0" smtClean="0">
                <a:solidFill>
                  <a:srgbClr val="000000"/>
                </a:solidFill>
                <a:latin typeface="Calibri"/>
                <a:ea typeface="DejaVu Sans"/>
              </a:rPr>
              <a:t>(</a:t>
            </a:r>
            <a:r>
              <a:rPr lang="es-ES" sz="1350" b="1" strike="noStrike" spc="-1" dirty="0" err="1" smtClean="0">
                <a:solidFill>
                  <a:srgbClr val="000000"/>
                </a:solidFill>
                <a:latin typeface="Calibri"/>
                <a:ea typeface="DejaVu Sans"/>
              </a:rPr>
              <a:t>nox</a:t>
            </a:r>
            <a:r>
              <a:rPr lang="es-ES" sz="1350" b="1" strike="noStrike" spc="-1" dirty="0" smtClean="0">
                <a:solidFill>
                  <a:srgbClr val="000000"/>
                </a:solidFill>
                <a:latin typeface="Calibri"/>
                <a:ea typeface="DejaVu Sans"/>
              </a:rPr>
              <a:t>)</a:t>
            </a:r>
            <a:endParaRPr lang="es-CO" sz="1350" b="0" strike="noStrike" spc="-1" dirty="0" smtClean="0">
              <a:latin typeface="Arial"/>
            </a:endParaRPr>
          </a:p>
          <a:p>
            <a:pPr algn="ctr">
              <a:lnSpc>
                <a:spcPct val="100000"/>
              </a:lnSpc>
            </a:pPr>
            <a:r>
              <a:rPr lang="es-ES" sz="1350" b="0" strike="noStrike" spc="-1" dirty="0" smtClean="0">
                <a:solidFill>
                  <a:srgbClr val="000000"/>
                </a:solidFill>
                <a:latin typeface="Calibri"/>
                <a:ea typeface="DejaVu Sans"/>
              </a:rPr>
              <a:t>Óxidos nitrógeno</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30" name="CustomShape 4"/>
          <p:cNvSpPr/>
          <p:nvPr/>
        </p:nvSpPr>
        <p:spPr>
          <a:xfrm>
            <a:off x="1353960" y="2038680"/>
            <a:ext cx="1668600" cy="700560"/>
          </a:xfrm>
          <a:prstGeom prst="wedgeRectCallout">
            <a:avLst>
              <a:gd name="adj1" fmla="val 114565"/>
              <a:gd name="adj2" fmla="val -29662"/>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b="1" strike="noStrike" spc="-1" dirty="0" smtClean="0">
                <a:solidFill>
                  <a:srgbClr val="000000"/>
                </a:solidFill>
                <a:latin typeface="Calibri"/>
                <a:ea typeface="DejaVu Sans"/>
              </a:rPr>
              <a:t>(</a:t>
            </a:r>
            <a:r>
              <a:rPr lang="es-ES" sz="1350" b="1" strike="noStrike" spc="-1" dirty="0" err="1" smtClean="0">
                <a:solidFill>
                  <a:srgbClr val="000000"/>
                </a:solidFill>
                <a:latin typeface="Calibri"/>
                <a:ea typeface="DejaVu Sans"/>
              </a:rPr>
              <a:t>co</a:t>
            </a:r>
            <a:r>
              <a:rPr lang="es-ES" sz="1350" b="1" strike="noStrike" spc="-1" dirty="0" smtClean="0">
                <a:solidFill>
                  <a:srgbClr val="000000"/>
                </a:solidFill>
                <a:latin typeface="Calibri"/>
                <a:ea typeface="DejaVu Sans"/>
              </a:rPr>
              <a:t> 2)</a:t>
            </a:r>
            <a:endParaRPr lang="es-CO" sz="1350" b="0" strike="noStrike" spc="-1" dirty="0" smtClean="0">
              <a:latin typeface="Arial"/>
            </a:endParaRPr>
          </a:p>
          <a:p>
            <a:pPr algn="ctr">
              <a:lnSpc>
                <a:spcPct val="100000"/>
              </a:lnSpc>
            </a:pPr>
            <a:r>
              <a:rPr lang="es-ES" sz="1350" b="0" strike="noStrike" spc="-1" dirty="0" smtClean="0">
                <a:solidFill>
                  <a:srgbClr val="000000"/>
                </a:solidFill>
                <a:latin typeface="Calibri"/>
                <a:ea typeface="DejaVu Sans"/>
              </a:rPr>
              <a:t>Dióxido de carbono</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31" name="CustomShape 5"/>
          <p:cNvSpPr/>
          <p:nvPr/>
        </p:nvSpPr>
        <p:spPr>
          <a:xfrm>
            <a:off x="1353960" y="2956680"/>
            <a:ext cx="1668600" cy="807840"/>
          </a:xfrm>
          <a:prstGeom prst="wedgeRectCallout">
            <a:avLst>
              <a:gd name="adj1" fmla="val 100394"/>
              <a:gd name="adj2" fmla="val -41912"/>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b="1" strike="noStrike" spc="-1" dirty="0" smtClean="0">
                <a:solidFill>
                  <a:srgbClr val="000000"/>
                </a:solidFill>
                <a:latin typeface="Calibri"/>
                <a:ea typeface="DejaVu Sans"/>
              </a:rPr>
              <a:t>(</a:t>
            </a:r>
            <a:r>
              <a:rPr lang="es-ES" sz="1350" b="1" strike="noStrike" spc="-1" dirty="0" err="1" smtClean="0">
                <a:solidFill>
                  <a:srgbClr val="000000"/>
                </a:solidFill>
                <a:latin typeface="Calibri"/>
                <a:ea typeface="DejaVu Sans"/>
              </a:rPr>
              <a:t>sox</a:t>
            </a:r>
            <a:r>
              <a:rPr lang="es-ES" sz="1350" b="1" strike="noStrike" spc="-1" dirty="0" smtClean="0">
                <a:solidFill>
                  <a:srgbClr val="000000"/>
                </a:solidFill>
                <a:latin typeface="Calibri"/>
                <a:ea typeface="DejaVu Sans"/>
              </a:rPr>
              <a:t>)</a:t>
            </a:r>
            <a:endParaRPr lang="es-CO" sz="1350" b="0" strike="noStrike" spc="-1" dirty="0" smtClean="0">
              <a:latin typeface="Arial"/>
            </a:endParaRPr>
          </a:p>
          <a:p>
            <a:pPr algn="ctr">
              <a:lnSpc>
                <a:spcPct val="100000"/>
              </a:lnSpc>
            </a:pPr>
            <a:r>
              <a:rPr lang="es-ES" sz="1350" b="0" strike="noStrike" spc="-1" dirty="0" smtClean="0">
                <a:solidFill>
                  <a:srgbClr val="000000"/>
                </a:solidFill>
                <a:latin typeface="Calibri"/>
                <a:ea typeface="DejaVu Sans"/>
              </a:rPr>
              <a:t>Óxidos de azufre</a:t>
            </a:r>
            <a:endParaRPr lang="es-CO" sz="1350" b="0" strike="noStrike" spc="-1" dirty="0">
              <a:latin typeface="Arial"/>
            </a:endParaRPr>
          </a:p>
        </p:txBody>
      </p:sp>
      <p:sp>
        <p:nvSpPr>
          <p:cNvPr id="432" name="CustomShape 6"/>
          <p:cNvSpPr/>
          <p:nvPr/>
        </p:nvSpPr>
        <p:spPr>
          <a:xfrm>
            <a:off x="5943960" y="2632680"/>
            <a:ext cx="1788120" cy="483840"/>
          </a:xfrm>
          <a:prstGeom prst="wedgeRectCallout">
            <a:avLst>
              <a:gd name="adj1" fmla="val -76528"/>
              <a:gd name="adj2" fmla="val -8824"/>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b="0" strike="noStrike" spc="-1" dirty="0" smtClean="0">
                <a:solidFill>
                  <a:srgbClr val="000000"/>
                </a:solidFill>
                <a:latin typeface="Calibri"/>
                <a:ea typeface="DejaVu Sans"/>
              </a:rPr>
              <a:t>Metales pesados </a:t>
            </a:r>
            <a:endParaRPr lang="es-CO" sz="1350" b="0" strike="noStrike" spc="-1" dirty="0">
              <a:latin typeface="Arial"/>
            </a:endParaRPr>
          </a:p>
        </p:txBody>
      </p:sp>
      <p:sp>
        <p:nvSpPr>
          <p:cNvPr id="433" name="CustomShape 7"/>
          <p:cNvSpPr/>
          <p:nvPr/>
        </p:nvSpPr>
        <p:spPr>
          <a:xfrm>
            <a:off x="5998680" y="1120680"/>
            <a:ext cx="1703160" cy="861480"/>
          </a:xfrm>
          <a:prstGeom prst="wedgeRectCallout">
            <a:avLst>
              <a:gd name="adj1" fmla="val -99431"/>
              <a:gd name="adj2" fmla="val 58278"/>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269"/>
              </a:spcBef>
            </a:pPr>
            <a:r>
              <a:rPr lang="es-ES" sz="1200" b="0" strike="noStrike" spc="-1" dirty="0" smtClean="0">
                <a:solidFill>
                  <a:srgbClr val="000000"/>
                </a:solidFill>
                <a:latin typeface="Calibri"/>
                <a:ea typeface="DejaVu Sans"/>
              </a:rPr>
              <a:t>Compuestos orgánicos volátiles</a:t>
            </a:r>
            <a:endParaRPr lang="es-CO" sz="1200" b="0" strike="noStrike" spc="-1" dirty="0">
              <a:latin typeface="Arial"/>
            </a:endParaRPr>
          </a:p>
        </p:txBody>
      </p:sp>
      <p:sp>
        <p:nvSpPr>
          <p:cNvPr id="434" name="CustomShape 8"/>
          <p:cNvSpPr/>
          <p:nvPr/>
        </p:nvSpPr>
        <p:spPr>
          <a:xfrm>
            <a:off x="5943960" y="3226680"/>
            <a:ext cx="1788120" cy="485280"/>
          </a:xfrm>
          <a:prstGeom prst="wedgeRectCallout">
            <a:avLst>
              <a:gd name="adj1" fmla="val -80727"/>
              <a:gd name="adj2" fmla="val 5014"/>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00000"/>
                </a:solidFill>
                <a:latin typeface="Calibri"/>
                <a:ea typeface="DejaVu Sans"/>
              </a:rPr>
              <a:t>Ozono troposférico</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35" name="CustomShape 9"/>
          <p:cNvSpPr/>
          <p:nvPr/>
        </p:nvSpPr>
        <p:spPr>
          <a:xfrm>
            <a:off x="1353960" y="3927960"/>
            <a:ext cx="1677240" cy="699480"/>
          </a:xfrm>
          <a:prstGeom prst="wedgeRectCallout">
            <a:avLst>
              <a:gd name="adj1" fmla="val 82069"/>
              <a:gd name="adj2" fmla="val -71222"/>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350" b="0" strike="noStrike" spc="-1" dirty="0" smtClean="0">
                <a:solidFill>
                  <a:srgbClr val="000000"/>
                </a:solidFill>
                <a:latin typeface="Calibri"/>
                <a:ea typeface="DejaVu Sans"/>
              </a:rPr>
              <a:t>Partículas en suspensión</a:t>
            </a:r>
            <a:endParaRPr lang="es-CO" sz="1350" b="0" strike="noStrike" spc="-1" dirty="0" smtClean="0">
              <a:latin typeface="Arial"/>
            </a:endParaRPr>
          </a:p>
          <a:p>
            <a:pPr>
              <a:lnSpc>
                <a:spcPct val="100000"/>
              </a:lnSpc>
            </a:pPr>
            <a:r>
              <a:rPr lang="es-ES" sz="1050" b="0" strike="noStrike" spc="-1" dirty="0" smtClean="0">
                <a:solidFill>
                  <a:srgbClr val="000000"/>
                </a:solidFill>
                <a:latin typeface="Calibri"/>
                <a:ea typeface="DejaVu Sans"/>
              </a:rPr>
              <a:t>(</a:t>
            </a:r>
            <a:r>
              <a:rPr lang="es-ES" sz="1050" b="0" strike="noStrike" spc="-1" dirty="0" err="1" smtClean="0">
                <a:solidFill>
                  <a:srgbClr val="000000"/>
                </a:solidFill>
                <a:latin typeface="Calibri"/>
                <a:ea typeface="DejaVu Sans"/>
              </a:rPr>
              <a:t>pst</a:t>
            </a:r>
            <a:r>
              <a:rPr lang="es-ES" sz="1050" b="0" strike="noStrike" spc="-1" dirty="0" smtClean="0">
                <a:solidFill>
                  <a:srgbClr val="000000"/>
                </a:solidFill>
                <a:latin typeface="Calibri"/>
                <a:ea typeface="DejaVu Sans"/>
              </a:rPr>
              <a:t>, pm10, pm 2.5)</a:t>
            </a:r>
            <a:endParaRPr lang="es-CO" sz="1050" b="0" strike="noStrike" spc="-1" dirty="0">
              <a:latin typeface="Arial"/>
            </a:endParaRPr>
          </a:p>
        </p:txBody>
      </p:sp>
      <p:sp>
        <p:nvSpPr>
          <p:cNvPr id="436" name="CustomShape 10"/>
          <p:cNvSpPr/>
          <p:nvPr/>
        </p:nvSpPr>
        <p:spPr>
          <a:xfrm>
            <a:off x="5998680" y="3874680"/>
            <a:ext cx="1788120" cy="801720"/>
          </a:xfrm>
          <a:prstGeom prst="wedgeRectCallout">
            <a:avLst>
              <a:gd name="adj1" fmla="val -100069"/>
              <a:gd name="adj2" fmla="val -92463"/>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900" b="0" strike="noStrike" spc="-1" dirty="0" smtClean="0">
                <a:solidFill>
                  <a:srgbClr val="080808"/>
                </a:solidFill>
                <a:latin typeface="Verdana"/>
                <a:ea typeface="DejaVu Sans"/>
              </a:rPr>
              <a:t>Contaminantes orgánicos persistentes</a:t>
            </a:r>
            <a:endParaRPr lang="es-CO" sz="900" b="0" strike="noStrike" spc="-1" dirty="0" smtClean="0">
              <a:latin typeface="Arial"/>
            </a:endParaRPr>
          </a:p>
          <a:p>
            <a:pPr algn="ctr">
              <a:lnSpc>
                <a:spcPct val="100000"/>
              </a:lnSpc>
            </a:pPr>
            <a:r>
              <a:rPr lang="es-ES" sz="900" b="0" strike="noStrike" spc="-1" dirty="0" smtClean="0">
                <a:solidFill>
                  <a:srgbClr val="080808"/>
                </a:solidFill>
                <a:latin typeface="Verdana"/>
                <a:ea typeface="DejaVu Sans"/>
              </a:rPr>
              <a:t>(fabricados artificialmente por el hombre)</a:t>
            </a:r>
            <a:endParaRPr lang="es-CO" sz="900" b="0" strike="noStrike" spc="-1" dirty="0">
              <a:latin typeface="Arial"/>
            </a:endParaRPr>
          </a:p>
        </p:txBody>
      </p:sp>
      <p:sp>
        <p:nvSpPr>
          <p:cNvPr id="437" name="CustomShape 11"/>
          <p:cNvSpPr/>
          <p:nvPr/>
        </p:nvSpPr>
        <p:spPr>
          <a:xfrm>
            <a:off x="3621960" y="4091040"/>
            <a:ext cx="2135520" cy="700560"/>
          </a:xfrm>
          <a:prstGeom prst="wedgeRectCallout">
            <a:avLst>
              <a:gd name="adj1" fmla="val 745"/>
              <a:gd name="adj2" fmla="val -135931"/>
            </a:avLst>
          </a:prstGeom>
          <a:ln>
            <a:round/>
          </a:ln>
        </p:spPr>
        <p:style>
          <a:lnRef idx="2">
            <a:schemeClr val="accent6"/>
          </a:lnRef>
          <a:fillRef idx="1">
            <a:schemeClr val="lt1"/>
          </a:fillRef>
          <a:effectRef idx="0">
            <a:schemeClr val="accent6"/>
          </a:effectRef>
          <a:fontRef idx="minor"/>
        </p:style>
        <p:txBody>
          <a:bodyPr lIns="90000" tIns="45000" rIns="90000" bIns="45000">
            <a:noAutofit/>
          </a:bodyPr>
          <a:lstStyle/>
          <a:p>
            <a:pPr algn="ctr">
              <a:lnSpc>
                <a:spcPct val="100000"/>
              </a:lnSpc>
            </a:pPr>
            <a:r>
              <a:rPr lang="es-ES" sz="1050" b="0" strike="noStrike" spc="-1" dirty="0" smtClean="0">
                <a:solidFill>
                  <a:srgbClr val="000000"/>
                </a:solidFill>
                <a:latin typeface="Calibri"/>
                <a:ea typeface="DejaVu Sans"/>
              </a:rPr>
              <a:t>Metano y otras sustancias (pesticidas, solventes, halogenados…)</a:t>
            </a:r>
            <a:endParaRPr lang="es-CO" sz="1050" b="0" strike="noStrike" spc="-1" dirty="0">
              <a:latin typeface="Arial"/>
            </a:endParaRPr>
          </a:p>
        </p:txBody>
      </p:sp>
      <p:sp>
        <p:nvSpPr>
          <p:cNvPr id="439" name="CustomShape 13"/>
          <p:cNvSpPr/>
          <p:nvPr/>
        </p:nvSpPr>
        <p:spPr>
          <a:xfrm>
            <a:off x="5382000" y="4798539"/>
            <a:ext cx="376200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200" b="0" u="sng" strike="noStrike" spc="-1" dirty="0" smtClean="0">
                <a:solidFill>
                  <a:srgbClr val="0000FF"/>
                </a:solidFill>
                <a:uFillTx/>
                <a:latin typeface="Calibri"/>
                <a:ea typeface="DejaVu Sans"/>
                <a:hlinkClick r:id="rId3"/>
              </a:rPr>
              <a:t>https://www.freepng.es/png-7hkwnv/download.html</a:t>
            </a:r>
            <a:endParaRPr lang="es-CO"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2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430"/>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3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32"/>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43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34"/>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35"/>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436"/>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1779027" y="2101120"/>
            <a:ext cx="61804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just">
              <a:lnSpc>
                <a:spcPct val="100000"/>
              </a:lnSpc>
              <a:tabLst>
                <a:tab pos="2209680" algn="l"/>
              </a:tabLst>
            </a:pPr>
            <a:r>
              <a:rPr lang="es-ES_tradnl" sz="5400" b="0" strike="noStrike" spc="-1" dirty="0">
                <a:solidFill>
                  <a:srgbClr val="000000"/>
                </a:solidFill>
                <a:latin typeface="Arial"/>
                <a:ea typeface="Times New Roman"/>
              </a:rPr>
              <a:t>1.2. Biodiversidad</a:t>
            </a:r>
            <a:endParaRPr lang="es-CO" sz="5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1"/>
          <p:cNvSpPr/>
          <p:nvPr/>
        </p:nvSpPr>
        <p:spPr>
          <a:xfrm>
            <a:off x="523200" y="2919306"/>
            <a:ext cx="3186000" cy="2029871"/>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gn="ctr">
              <a:lnSpc>
                <a:spcPct val="100000"/>
              </a:lnSpc>
            </a:pPr>
            <a:r>
              <a:rPr lang="es-CO" sz="1800" b="1" strike="noStrike" spc="-1" dirty="0">
                <a:solidFill>
                  <a:srgbClr val="666666"/>
                </a:solidFill>
                <a:latin typeface="Arial"/>
                <a:ea typeface="DejaVu Sans"/>
              </a:rPr>
              <a:t>Contaminantes </a:t>
            </a:r>
            <a:r>
              <a:rPr lang="es-CO" sz="1800" b="1" strike="noStrike" spc="-1" dirty="0" smtClean="0">
                <a:solidFill>
                  <a:srgbClr val="666666"/>
                </a:solidFill>
                <a:latin typeface="Arial"/>
                <a:ea typeface="DejaVu Sans"/>
              </a:rPr>
              <a:t>secundarios</a:t>
            </a:r>
            <a:r>
              <a:rPr lang="es-CO" sz="1800" b="1" strike="noStrike" spc="-1" dirty="0">
                <a:solidFill>
                  <a:srgbClr val="666666"/>
                </a:solidFill>
                <a:latin typeface="Arial"/>
                <a:ea typeface="DejaVu Sans"/>
              </a:rPr>
              <a:t>:</a:t>
            </a:r>
            <a:r>
              <a:rPr lang="es-CO" sz="1800" b="0" strike="noStrike" spc="-1" dirty="0">
                <a:solidFill>
                  <a:srgbClr val="666666"/>
                </a:solidFill>
                <a:latin typeface="Arial"/>
                <a:ea typeface="DejaVu Sans"/>
              </a:rPr>
              <a:t> son el resultado de reacciones en la atmósfera a partir de contaminantes primarios y otras especies químicas presentes en el aire.</a:t>
            </a:r>
            <a:endParaRPr lang="es-CO" sz="1800" b="0" strike="noStrike" spc="-1" dirty="0">
              <a:latin typeface="Arial"/>
            </a:endParaRPr>
          </a:p>
        </p:txBody>
      </p:sp>
      <p:sp>
        <p:nvSpPr>
          <p:cNvPr id="441" name="CustomShape 2"/>
          <p:cNvSpPr/>
          <p:nvPr/>
        </p:nvSpPr>
        <p:spPr>
          <a:xfrm>
            <a:off x="597360" y="1299720"/>
            <a:ext cx="3102480" cy="1475873"/>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spAutoFit/>
          </a:bodyPr>
          <a:lstStyle/>
          <a:p>
            <a:pPr algn="ctr">
              <a:lnSpc>
                <a:spcPct val="100000"/>
              </a:lnSpc>
            </a:pPr>
            <a:r>
              <a:rPr lang="es-CO" sz="1800" b="1" strike="noStrike" spc="-1" dirty="0">
                <a:solidFill>
                  <a:srgbClr val="666666"/>
                </a:solidFill>
                <a:latin typeface="Arial"/>
                <a:ea typeface="DejaVu Sans"/>
              </a:rPr>
              <a:t>Contaminantes </a:t>
            </a:r>
            <a:r>
              <a:rPr lang="es-CO" sz="1800" b="1" strike="noStrike" spc="-1" dirty="0" smtClean="0">
                <a:solidFill>
                  <a:srgbClr val="666666"/>
                </a:solidFill>
                <a:latin typeface="Arial"/>
                <a:ea typeface="DejaVu Sans"/>
              </a:rPr>
              <a:t>primarios</a:t>
            </a:r>
            <a:r>
              <a:rPr lang="es-CO" sz="1800" b="1" strike="noStrike" spc="-1" dirty="0">
                <a:solidFill>
                  <a:srgbClr val="666666"/>
                </a:solidFill>
                <a:latin typeface="Arial"/>
                <a:ea typeface="DejaVu Sans"/>
              </a:rPr>
              <a:t>:</a:t>
            </a:r>
            <a:r>
              <a:rPr lang="es-CO" sz="1800" b="0" strike="noStrike" spc="-1" dirty="0">
                <a:solidFill>
                  <a:srgbClr val="666666"/>
                </a:solidFill>
                <a:latin typeface="Arial"/>
                <a:ea typeface="DejaVu Sans"/>
              </a:rPr>
              <a:t> son aquellos que son emitidos directamente a la atmósfera por una fuente de emisión.</a:t>
            </a:r>
            <a:endParaRPr lang="es-CO" sz="1800" b="0" strike="noStrike" spc="-1" dirty="0">
              <a:latin typeface="Arial"/>
            </a:endParaRPr>
          </a:p>
        </p:txBody>
      </p:sp>
      <p:pic>
        <p:nvPicPr>
          <p:cNvPr id="442" name="Picture 2" descr="Ciclo de los contaminantes en el aire"/>
          <p:cNvPicPr/>
          <p:nvPr/>
        </p:nvPicPr>
        <p:blipFill rotWithShape="1">
          <a:blip r:embed="rId2"/>
          <a:srcRect l="2006" t="14249" r="1762" b="2912"/>
          <a:stretch/>
        </p:blipFill>
        <p:spPr>
          <a:xfrm>
            <a:off x="3887894" y="1469813"/>
            <a:ext cx="4849707" cy="2898987"/>
          </a:xfrm>
          <a:prstGeom prst="rect">
            <a:avLst/>
          </a:prstGeom>
          <a:ln w="0">
            <a:noFill/>
          </a:ln>
        </p:spPr>
      </p:pic>
      <p:sp>
        <p:nvSpPr>
          <p:cNvPr id="443" name="CustomShape 3"/>
          <p:cNvSpPr/>
          <p:nvPr/>
        </p:nvSpPr>
        <p:spPr>
          <a:xfrm>
            <a:off x="5343494" y="4627101"/>
            <a:ext cx="3723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800" b="0" u="sng" strike="noStrike" spc="-1" dirty="0">
                <a:solidFill>
                  <a:srgbClr val="0000FF"/>
                </a:solidFill>
                <a:uFillTx/>
                <a:latin typeface="Calibri"/>
                <a:ea typeface="DejaVu Sans"/>
                <a:hlinkClick r:id="rId3"/>
              </a:rPr>
              <a:t>https://www.minambiente.gov.co/</a:t>
            </a:r>
            <a:endParaRPr lang="es-CO" sz="1800" b="0" strike="noStrike" spc="-1" dirty="0">
              <a:latin typeface="Arial"/>
            </a:endParaRPr>
          </a:p>
        </p:txBody>
      </p:sp>
      <p:sp>
        <p:nvSpPr>
          <p:cNvPr id="444" name="CustomShape 4"/>
          <p:cNvSpPr/>
          <p:nvPr/>
        </p:nvSpPr>
        <p:spPr>
          <a:xfrm>
            <a:off x="744120" y="122400"/>
            <a:ext cx="7199640" cy="80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ES" sz="2800" b="1" strike="noStrike" spc="-1" dirty="0" smtClean="0">
                <a:solidFill>
                  <a:srgbClr val="FFFFFF"/>
                </a:solidFill>
                <a:latin typeface="Calibri"/>
                <a:ea typeface="DejaVu Sans"/>
              </a:rPr>
              <a:t>Contaminantes primarios y secundarios del aire</a:t>
            </a:r>
            <a:endParaRPr lang="es-CO"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ES" sz="3600" b="1" strike="noStrike" spc="-1" dirty="0" smtClean="0">
                <a:solidFill>
                  <a:srgbClr val="FFFFFF"/>
                </a:solidFill>
                <a:latin typeface="Calibri"/>
                <a:ea typeface="DejaVu Sans"/>
              </a:rPr>
              <a:t>Contaminación del agua</a:t>
            </a:r>
            <a:endParaRPr lang="es-CO" sz="3600" b="0" strike="noStrike" spc="-1" dirty="0">
              <a:latin typeface="Arial"/>
            </a:endParaRPr>
          </a:p>
        </p:txBody>
      </p:sp>
      <p:sp>
        <p:nvSpPr>
          <p:cNvPr id="446" name="CustomShape 2"/>
          <p:cNvSpPr/>
          <p:nvPr/>
        </p:nvSpPr>
        <p:spPr>
          <a:xfrm>
            <a:off x="1287720" y="1569600"/>
            <a:ext cx="6879240" cy="2349000"/>
          </a:xfrm>
          <a:prstGeom prst="rect">
            <a:avLst/>
          </a:prstGeom>
          <a:solidFill>
            <a:srgbClr val="FFFFFF"/>
          </a:solidFill>
          <a:ln w="25560">
            <a:solidFill>
              <a:srgbClr val="F79646"/>
            </a:solidFill>
            <a:round/>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479"/>
              </a:spcBef>
              <a:tabLst>
                <a:tab pos="0" algn="l"/>
              </a:tabLst>
            </a:pPr>
            <a:r>
              <a:rPr lang="es-CO" sz="2400" b="0" strike="noStrike" spc="-1">
                <a:solidFill>
                  <a:srgbClr val="000000"/>
                </a:solidFill>
                <a:latin typeface="Calibri"/>
                <a:ea typeface="DejaVu Sans"/>
              </a:rPr>
              <a:t>“Un agua está contaminada cuando se ve alterada su composición o estado, directa o indirectamente, como consecuencia de la actividad humana, de tal modo que quede menos apta para uno o todos los usos a que va destinada, para los que sería apta en su calidad natural” (C.E.E. de las Naciones Unidas, 1961).</a:t>
            </a:r>
            <a:endParaRPr lang="es-CO" sz="2400" b="0" strike="noStrike" spc="-1">
              <a:latin typeface="Arial"/>
            </a:endParaRPr>
          </a:p>
        </p:txBody>
      </p:sp>
      <p:sp>
        <p:nvSpPr>
          <p:cNvPr id="447" name="CustomShape 3"/>
          <p:cNvSpPr/>
          <p:nvPr/>
        </p:nvSpPr>
        <p:spPr>
          <a:xfrm>
            <a:off x="2905840" y="4426560"/>
            <a:ext cx="60739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800" b="0" u="sng" strike="noStrike" spc="-1" dirty="0">
                <a:solidFill>
                  <a:srgbClr val="0000FF"/>
                </a:solidFill>
                <a:uFillTx/>
                <a:latin typeface="Calibri"/>
                <a:ea typeface="DejaVu Sans"/>
                <a:hlinkClick r:id="rId2"/>
              </a:rPr>
              <a:t>https://www.ugr.es/~iagua/LICOM_archivos/PT_Tema1.pdf</a:t>
            </a: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Picture 2"/>
          <p:cNvPicPr/>
          <p:nvPr/>
        </p:nvPicPr>
        <p:blipFill>
          <a:blip r:embed="rId3"/>
          <a:stretch/>
        </p:blipFill>
        <p:spPr>
          <a:xfrm>
            <a:off x="2931480" y="1585440"/>
            <a:ext cx="3444480" cy="2252160"/>
          </a:xfrm>
          <a:prstGeom prst="rect">
            <a:avLst/>
          </a:prstGeom>
          <a:ln w="0">
            <a:noFill/>
          </a:ln>
        </p:spPr>
      </p:pic>
      <p:sp>
        <p:nvSpPr>
          <p:cNvPr id="449" name="CustomShape 1"/>
          <p:cNvSpPr/>
          <p:nvPr/>
        </p:nvSpPr>
        <p:spPr>
          <a:xfrm>
            <a:off x="327600" y="3096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pPr>
            <a:r>
              <a:rPr lang="es-ES" sz="3600" b="1" strike="noStrike" spc="-1" dirty="0" smtClean="0">
                <a:solidFill>
                  <a:srgbClr val="FFFFFF"/>
                </a:solidFill>
                <a:latin typeface="Calibri"/>
                <a:ea typeface="DejaVu Sans"/>
              </a:rPr>
              <a:t>Contaminantes del agua</a:t>
            </a:r>
            <a:endParaRPr lang="es-CO" sz="3600" b="1" strike="noStrike" spc="-1" dirty="0">
              <a:latin typeface="Arial"/>
            </a:endParaRPr>
          </a:p>
        </p:txBody>
      </p:sp>
      <p:sp>
        <p:nvSpPr>
          <p:cNvPr id="451" name="CustomShape 3"/>
          <p:cNvSpPr/>
          <p:nvPr/>
        </p:nvSpPr>
        <p:spPr>
          <a:xfrm>
            <a:off x="6377760" y="1331280"/>
            <a:ext cx="1672200" cy="483840"/>
          </a:xfrm>
          <a:prstGeom prst="wedgeRectCallout">
            <a:avLst>
              <a:gd name="adj1" fmla="val -89968"/>
              <a:gd name="adj2" fmla="val 57722"/>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Residuos orgánicos</a:t>
            </a:r>
            <a:endParaRPr lang="es-CO" sz="1350" b="0" strike="noStrike" spc="-1" dirty="0" smtClean="0">
              <a:latin typeface="Arial"/>
            </a:endParaRPr>
          </a:p>
          <a:p>
            <a:pPr algn="ctr">
              <a:lnSpc>
                <a:spcPct val="90000"/>
              </a:lnSpc>
              <a:spcBef>
                <a:spcPts val="269"/>
              </a:spcBef>
            </a:pP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52" name="CustomShape 4"/>
          <p:cNvSpPr/>
          <p:nvPr/>
        </p:nvSpPr>
        <p:spPr>
          <a:xfrm>
            <a:off x="893520" y="1492920"/>
            <a:ext cx="2067480" cy="563760"/>
          </a:xfrm>
          <a:prstGeom prst="wedgeRectCallout">
            <a:avLst>
              <a:gd name="adj1" fmla="val 97727"/>
              <a:gd name="adj2" fmla="val 75787"/>
            </a:avLst>
          </a:prstGeom>
          <a:solidFill>
            <a:srgbClr val="99CCFF"/>
          </a:solidFill>
          <a:ln w="9525">
            <a:solidFill>
              <a:schemeClr val="bg1"/>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microorganismos </a:t>
            </a:r>
            <a:r>
              <a:rPr lang="es-ES" sz="1350" b="0" strike="noStrike" spc="-1" dirty="0" err="1" smtClean="0">
                <a:solidFill>
                  <a:srgbClr val="080808"/>
                </a:solidFill>
                <a:latin typeface="Verdana"/>
                <a:ea typeface="DejaVu Sans"/>
              </a:rPr>
              <a:t>patogenos</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53" name="CustomShape 5"/>
          <p:cNvSpPr/>
          <p:nvPr/>
        </p:nvSpPr>
        <p:spPr>
          <a:xfrm>
            <a:off x="893520" y="2192040"/>
            <a:ext cx="2067480" cy="728280"/>
          </a:xfrm>
          <a:prstGeom prst="wedgeRectCallout">
            <a:avLst>
              <a:gd name="adj1" fmla="val 93514"/>
              <a:gd name="adj2" fmla="val -42278"/>
            </a:avLst>
          </a:prstGeom>
          <a:solidFill>
            <a:srgbClr val="FF9900"/>
          </a:solidFill>
          <a:ln w="9525">
            <a:solidFill>
              <a:schemeClr val="bg1"/>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sustancias químicas inorgánicas</a:t>
            </a:r>
            <a:endParaRPr lang="es-CO" sz="1350" b="0" strike="noStrike" spc="-1" dirty="0">
              <a:latin typeface="Arial"/>
            </a:endParaRPr>
          </a:p>
        </p:txBody>
      </p:sp>
      <p:sp>
        <p:nvSpPr>
          <p:cNvPr id="454" name="CustomShape 6"/>
          <p:cNvSpPr/>
          <p:nvPr/>
        </p:nvSpPr>
        <p:spPr>
          <a:xfrm>
            <a:off x="6377760" y="1925280"/>
            <a:ext cx="1672200" cy="483840"/>
          </a:xfrm>
          <a:prstGeom prst="wedgeRectCallout">
            <a:avLst>
              <a:gd name="adj1" fmla="val -82065"/>
              <a:gd name="adj2" fmla="val 44653"/>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pPr>
            <a:r>
              <a:rPr lang="es-ES" sz="1280" b="0" strike="noStrike" spc="-1" dirty="0" smtClean="0">
                <a:solidFill>
                  <a:srgbClr val="080808"/>
                </a:solidFill>
                <a:latin typeface="Verdana"/>
                <a:ea typeface="DejaVu Sans"/>
              </a:rPr>
              <a:t>Compuestos orgánicos</a:t>
            </a:r>
            <a:endParaRPr lang="es-CO" sz="1280" b="0" strike="noStrike" spc="-1" dirty="0">
              <a:latin typeface="Arial"/>
            </a:endParaRPr>
          </a:p>
        </p:txBody>
      </p:sp>
      <p:sp>
        <p:nvSpPr>
          <p:cNvPr id="455" name="CustomShape 7"/>
          <p:cNvSpPr/>
          <p:nvPr/>
        </p:nvSpPr>
        <p:spPr>
          <a:xfrm>
            <a:off x="6377760" y="2519280"/>
            <a:ext cx="1672200" cy="807840"/>
          </a:xfrm>
          <a:prstGeom prst="wedgeRectCallout">
            <a:avLst>
              <a:gd name="adj1" fmla="val -84208"/>
              <a:gd name="adj2" fmla="val -44264"/>
            </a:avLst>
          </a:prstGeom>
          <a:solidFill>
            <a:srgbClr val="FFFF00"/>
          </a:solidFill>
          <a:ln w="9525">
            <a:solidFill>
              <a:schemeClr val="bg1"/>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s-ES" sz="1280" b="0" strike="noStrike" spc="-1" dirty="0" smtClean="0">
                <a:solidFill>
                  <a:srgbClr val="080808"/>
                </a:solidFill>
                <a:latin typeface="Verdana"/>
                <a:ea typeface="DejaVu Sans"/>
              </a:rPr>
              <a:t>sedimentos y materiales en suspensión</a:t>
            </a:r>
            <a:endParaRPr lang="es-CO" sz="1280" b="0" strike="noStrike" spc="-1" dirty="0">
              <a:latin typeface="Arial"/>
            </a:endParaRPr>
          </a:p>
        </p:txBody>
      </p:sp>
      <p:sp>
        <p:nvSpPr>
          <p:cNvPr id="456" name="CustomShape 8"/>
          <p:cNvSpPr/>
          <p:nvPr/>
        </p:nvSpPr>
        <p:spPr>
          <a:xfrm>
            <a:off x="893520" y="3108240"/>
            <a:ext cx="2067480" cy="589320"/>
          </a:xfrm>
          <a:prstGeom prst="wedgeRectCallout">
            <a:avLst>
              <a:gd name="adj1" fmla="val 81977"/>
              <a:gd name="adj2" fmla="val -39194"/>
            </a:avLst>
          </a:prstGeom>
          <a:solidFill>
            <a:srgbClr val="99FF33"/>
          </a:solidFill>
          <a:ln w="9525">
            <a:solidFill>
              <a:schemeClr val="bg1"/>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sustancias radiactivas</a:t>
            </a:r>
            <a:endParaRPr lang="es-CO" sz="1350" b="0" strike="noStrike" spc="-1" dirty="0">
              <a:latin typeface="Arial"/>
            </a:endParaRPr>
          </a:p>
        </p:txBody>
      </p:sp>
      <p:sp>
        <p:nvSpPr>
          <p:cNvPr id="457" name="CustomShape 9"/>
          <p:cNvSpPr/>
          <p:nvPr/>
        </p:nvSpPr>
        <p:spPr>
          <a:xfrm>
            <a:off x="4573800" y="4536720"/>
            <a:ext cx="457020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CO" sz="1800" b="0" strike="noStrike" spc="-1" dirty="0">
                <a:solidFill>
                  <a:srgbClr val="222222"/>
                </a:solidFill>
                <a:latin typeface="Arial"/>
                <a:ea typeface="DejaVu Sans"/>
              </a:rPr>
              <a:t>Adaptado de Rodríguez (2010). </a:t>
            </a:r>
            <a:endParaRPr lang="es-CO" sz="1800" b="0" strike="noStrike" spc="-1" dirty="0">
              <a:latin typeface="Arial"/>
            </a:endParaRPr>
          </a:p>
        </p:txBody>
      </p:sp>
      <p:sp>
        <p:nvSpPr>
          <p:cNvPr id="458" name="CustomShape 10"/>
          <p:cNvSpPr/>
          <p:nvPr/>
        </p:nvSpPr>
        <p:spPr>
          <a:xfrm>
            <a:off x="893520" y="1509480"/>
            <a:ext cx="2067480" cy="563760"/>
          </a:xfrm>
          <a:prstGeom prst="wedgeRectCallout">
            <a:avLst>
              <a:gd name="adj1" fmla="val 97727"/>
              <a:gd name="adj2" fmla="val 75787"/>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Microorganismos patógenos</a:t>
            </a:r>
            <a:endParaRPr lang="es-CO" sz="1350" b="0" strike="noStrike" spc="-1" dirty="0" smtClean="0">
              <a:latin typeface="Arial"/>
            </a:endParaRPr>
          </a:p>
          <a:p>
            <a:pPr algn="ctr">
              <a:lnSpc>
                <a:spcPct val="100000"/>
              </a:lnSpc>
            </a:pPr>
            <a:endParaRPr lang="es-CO" sz="1350" b="0" strike="noStrike" spc="-1" dirty="0">
              <a:latin typeface="Arial"/>
            </a:endParaRPr>
          </a:p>
        </p:txBody>
      </p:sp>
      <p:sp>
        <p:nvSpPr>
          <p:cNvPr id="459" name="CustomShape 11"/>
          <p:cNvSpPr/>
          <p:nvPr/>
        </p:nvSpPr>
        <p:spPr>
          <a:xfrm>
            <a:off x="893520" y="2208240"/>
            <a:ext cx="2067480" cy="728280"/>
          </a:xfrm>
          <a:prstGeom prst="wedgeRectCallout">
            <a:avLst>
              <a:gd name="adj1" fmla="val 93514"/>
              <a:gd name="adj2" fmla="val -42278"/>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Sustancias químicas inorgánicas</a:t>
            </a:r>
            <a:endParaRPr lang="es-CO" sz="1350" b="0" strike="noStrike" spc="-1" dirty="0">
              <a:latin typeface="Arial"/>
            </a:endParaRPr>
          </a:p>
        </p:txBody>
      </p:sp>
      <p:sp>
        <p:nvSpPr>
          <p:cNvPr id="460" name="CustomShape 12"/>
          <p:cNvSpPr/>
          <p:nvPr/>
        </p:nvSpPr>
        <p:spPr>
          <a:xfrm>
            <a:off x="6377760" y="2535480"/>
            <a:ext cx="1672200" cy="807840"/>
          </a:xfrm>
          <a:prstGeom prst="wedgeRectCallout">
            <a:avLst>
              <a:gd name="adj1" fmla="val -84208"/>
              <a:gd name="adj2" fmla="val -44264"/>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pPr>
            <a:r>
              <a:rPr lang="es-ES" sz="1280" b="0" strike="noStrike" spc="-1" dirty="0" smtClean="0">
                <a:solidFill>
                  <a:srgbClr val="080808"/>
                </a:solidFill>
                <a:latin typeface="Verdana"/>
                <a:ea typeface="DejaVu Sans"/>
              </a:rPr>
              <a:t>Sedimentos y materiales en suspensión</a:t>
            </a:r>
            <a:endParaRPr lang="es-CO" sz="1280" b="0" strike="noStrike" spc="-1" dirty="0">
              <a:latin typeface="Arial"/>
            </a:endParaRPr>
          </a:p>
        </p:txBody>
      </p:sp>
      <p:sp>
        <p:nvSpPr>
          <p:cNvPr id="461" name="CustomShape 13"/>
          <p:cNvSpPr/>
          <p:nvPr/>
        </p:nvSpPr>
        <p:spPr>
          <a:xfrm>
            <a:off x="893520" y="3124440"/>
            <a:ext cx="2067480" cy="589320"/>
          </a:xfrm>
          <a:prstGeom prst="wedgeRectCallout">
            <a:avLst>
              <a:gd name="adj1" fmla="val 81977"/>
              <a:gd name="adj2" fmla="val -39194"/>
            </a:avLst>
          </a:prstGeom>
          <a:ln>
            <a:round/>
          </a:ln>
        </p:spPr>
        <p:style>
          <a:lnRef idx="2">
            <a:schemeClr val="accent1"/>
          </a:lnRef>
          <a:fillRef idx="1">
            <a:schemeClr val="lt1"/>
          </a:fillRef>
          <a:effectRef idx="0">
            <a:schemeClr val="accent1"/>
          </a:effectRef>
          <a:fontRef idx="minor"/>
        </p:style>
        <p:txBody>
          <a:bodyPr lIns="90000" tIns="45000" rIns="90000" bIns="45000">
            <a:noAutofit/>
          </a:bodyPr>
          <a:lstStyle/>
          <a:p>
            <a:pPr algn="ctr">
              <a:lnSpc>
                <a:spcPct val="100000"/>
              </a:lnSpc>
              <a:spcBef>
                <a:spcPts val="269"/>
              </a:spcBef>
            </a:pPr>
            <a:r>
              <a:rPr lang="es-ES" sz="1350" b="0" strike="noStrike" spc="-1" dirty="0" smtClean="0">
                <a:solidFill>
                  <a:srgbClr val="080808"/>
                </a:solidFill>
                <a:latin typeface="Verdana"/>
                <a:ea typeface="DejaVu Sans"/>
              </a:rPr>
              <a:t>Sustancias radiactivas</a:t>
            </a:r>
            <a:endParaRPr lang="es-CO" sz="1350" b="0" strike="noStrike" spc="-1" dirty="0">
              <a:latin typeface="Arial"/>
            </a:endParaRPr>
          </a:p>
        </p:txBody>
      </p:sp>
      <p:sp>
        <p:nvSpPr>
          <p:cNvPr id="462" name="CustomShape 14"/>
          <p:cNvSpPr/>
          <p:nvPr/>
        </p:nvSpPr>
        <p:spPr>
          <a:xfrm>
            <a:off x="3272760" y="3839040"/>
            <a:ext cx="279288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MX" sz="1400" b="0" u="sng" strike="noStrike" spc="-1" dirty="0" smtClean="0">
                <a:solidFill>
                  <a:srgbClr val="0000FF"/>
                </a:solidFill>
                <a:uFillTx/>
                <a:latin typeface="Calibri"/>
                <a:ea typeface="DejaVu Sans"/>
                <a:hlinkClick r:id="rId4"/>
              </a:rPr>
              <a:t>https</a:t>
            </a:r>
            <a:r>
              <a:rPr lang="es-MX" sz="1400" b="0" u="sng" strike="noStrike" spc="-1" dirty="0">
                <a:solidFill>
                  <a:srgbClr val="0000FF"/>
                </a:solidFill>
                <a:uFillTx/>
                <a:latin typeface="Calibri"/>
                <a:ea typeface="DejaVu Sans"/>
                <a:hlinkClick r:id="rId4"/>
              </a:rPr>
              <a:t>://www.abc.com.py/</a:t>
            </a:r>
            <a:endParaRPr lang="es-CO" sz="1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5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5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53"/>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45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55"/>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5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458"/>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59"/>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60"/>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ES" sz="3200" b="1" strike="noStrike" spc="-1" dirty="0" smtClean="0">
                <a:solidFill>
                  <a:srgbClr val="FFFFFF"/>
                </a:solidFill>
                <a:latin typeface="Calibri"/>
                <a:ea typeface="DejaVu Sans"/>
              </a:rPr>
              <a:t>Contaminación hídrica en Colombia</a:t>
            </a:r>
            <a:endParaRPr lang="es-CO" sz="3200" b="0" strike="noStrike" spc="-1" dirty="0">
              <a:latin typeface="Arial"/>
            </a:endParaRPr>
          </a:p>
        </p:txBody>
      </p:sp>
      <p:sp>
        <p:nvSpPr>
          <p:cNvPr id="464" name="CustomShape 2"/>
          <p:cNvSpPr/>
          <p:nvPr/>
        </p:nvSpPr>
        <p:spPr>
          <a:xfrm>
            <a:off x="739080" y="1381680"/>
            <a:ext cx="7488720" cy="3392280"/>
          </a:xfrm>
          <a:prstGeom prst="rect">
            <a:avLst/>
          </a:prstGeom>
          <a:solidFill>
            <a:srgbClr val="FFFFFF"/>
          </a:solidFill>
          <a:ln w="25560">
            <a:solidFill>
              <a:srgbClr val="F79646"/>
            </a:solidFill>
            <a:round/>
          </a:ln>
        </p:spPr>
        <p:style>
          <a:lnRef idx="0">
            <a:scrgbClr r="0" g="0" b="0"/>
          </a:lnRef>
          <a:fillRef idx="0">
            <a:scrgbClr r="0" g="0" b="0"/>
          </a:fillRef>
          <a:effectRef idx="0">
            <a:scrgbClr r="0" g="0" b="0"/>
          </a:effectRef>
          <a:fontRef idx="minor"/>
        </p:style>
        <p:txBody>
          <a:bodyPr lIns="90000" tIns="45000" rIns="90000" bIns="45000">
            <a:normAutofit fontScale="65000" lnSpcReduction="20000"/>
          </a:bodyPr>
          <a:lstStyle/>
          <a:p>
            <a:pPr algn="just">
              <a:lnSpc>
                <a:spcPct val="100000"/>
              </a:lnSpc>
              <a:spcBef>
                <a:spcPts val="641"/>
              </a:spcBef>
              <a:tabLst>
                <a:tab pos="0" algn="l"/>
              </a:tabLst>
            </a:pPr>
            <a:r>
              <a:rPr lang="es-CO" sz="3200" b="0" strike="noStrike" spc="-1" dirty="0">
                <a:solidFill>
                  <a:srgbClr val="000000"/>
                </a:solidFill>
                <a:latin typeface="Calibri"/>
                <a:ea typeface="DejaVu Sans"/>
              </a:rPr>
              <a:t>La carga orgánica biodegradable (DBO5) vertida a los sistemas hídricos después de tratamiento en Colombia durante el año 2012 alcanzó 756.945t t/año, que equivalen a 2.102 t/día. De este total, la industria aporta el 28%, el sector doméstico el 69% y el sector cafetero el 3%. </a:t>
            </a:r>
            <a:endParaRPr lang="es-CO" sz="3200" b="0" strike="noStrike" spc="-1" dirty="0">
              <a:latin typeface="Arial"/>
            </a:endParaRPr>
          </a:p>
          <a:p>
            <a:pPr algn="just">
              <a:lnSpc>
                <a:spcPct val="100000"/>
              </a:lnSpc>
              <a:spcBef>
                <a:spcPts val="641"/>
              </a:spcBef>
              <a:tabLst>
                <a:tab pos="0" algn="l"/>
              </a:tabLst>
            </a:pPr>
            <a:endParaRPr lang="es-CO" sz="3200" b="0" strike="noStrike" spc="-1" dirty="0">
              <a:latin typeface="Arial"/>
            </a:endParaRPr>
          </a:p>
          <a:p>
            <a:pPr algn="just">
              <a:lnSpc>
                <a:spcPct val="100000"/>
              </a:lnSpc>
              <a:spcBef>
                <a:spcPts val="641"/>
              </a:spcBef>
              <a:tabLst>
                <a:tab pos="0" algn="l"/>
              </a:tabLst>
            </a:pPr>
            <a:r>
              <a:rPr lang="es-CO" sz="3200" b="0" strike="noStrike" spc="-1" dirty="0">
                <a:solidFill>
                  <a:srgbClr val="000000"/>
                </a:solidFill>
                <a:latin typeface="Calibri"/>
                <a:ea typeface="DejaVu Sans"/>
              </a:rPr>
              <a:t>En cuanto a Sólidos Suspendidos Totales se vierten 1.135.726 t/año, equivalente a 3.154 t/día. La industrial aporta el 7%, el sector doméstico el 91% y el subsector cafetero el 1%.</a:t>
            </a:r>
            <a:endParaRPr lang="es-CO" sz="3200" b="0" strike="noStrike" spc="-1" dirty="0">
              <a:latin typeface="Arial"/>
            </a:endParaRPr>
          </a:p>
          <a:p>
            <a:pPr>
              <a:lnSpc>
                <a:spcPct val="100000"/>
              </a:lnSpc>
              <a:spcBef>
                <a:spcPts val="641"/>
              </a:spcBef>
              <a:tabLst>
                <a:tab pos="0" algn="l"/>
              </a:tabLst>
            </a:pPr>
            <a:endParaRPr lang="es-CO" sz="3200" b="0" strike="noStrike" spc="-1" dirty="0">
              <a:latin typeface="Arial"/>
            </a:endParaRPr>
          </a:p>
          <a:p>
            <a:pPr algn="ctr">
              <a:lnSpc>
                <a:spcPct val="100000"/>
              </a:lnSpc>
              <a:spcBef>
                <a:spcPts val="641"/>
              </a:spcBef>
              <a:tabLst>
                <a:tab pos="0" algn="l"/>
              </a:tabLst>
            </a:pPr>
            <a:r>
              <a:rPr lang="es-MX" sz="3200" b="0" u="sng" strike="noStrike" spc="-1" dirty="0">
                <a:solidFill>
                  <a:srgbClr val="0000FF"/>
                </a:solidFill>
                <a:uFillTx/>
                <a:latin typeface="Calibri"/>
                <a:ea typeface="DejaVu Sans"/>
                <a:hlinkClick r:id="rId2"/>
              </a:rPr>
              <a:t>http://www.siac.gov.co/web/siac/calidadagua</a:t>
            </a:r>
            <a:endParaRPr lang="es-CO"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MX" sz="4400" b="1" strike="noStrike" spc="-1" dirty="0" smtClean="0">
                <a:solidFill>
                  <a:srgbClr val="FFFFFF"/>
                </a:solidFill>
                <a:latin typeface="Calibri"/>
                <a:ea typeface="DejaVu Sans"/>
              </a:rPr>
              <a:t>Problemas ambientales</a:t>
            </a:r>
            <a:endParaRPr lang="es-CO" sz="4400" b="0" strike="noStrike" spc="-1" dirty="0">
              <a:latin typeface="Arial"/>
            </a:endParaRPr>
          </a:p>
        </p:txBody>
      </p:sp>
      <p:sp>
        <p:nvSpPr>
          <p:cNvPr id="466" name="CustomShape 2"/>
          <p:cNvSpPr/>
          <p:nvPr/>
        </p:nvSpPr>
        <p:spPr>
          <a:xfrm>
            <a:off x="264160" y="1340640"/>
            <a:ext cx="8656320" cy="28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a:bodyPr>
          <a:lstStyle/>
          <a:p>
            <a:pPr marL="343080" indent="-341280" algn="just">
              <a:lnSpc>
                <a:spcPct val="100000"/>
              </a:lnSpc>
              <a:spcBef>
                <a:spcPts val="641"/>
              </a:spcBef>
              <a:tabLst>
                <a:tab pos="0" algn="l"/>
              </a:tabLst>
            </a:pPr>
            <a:r>
              <a:rPr lang="es-MX" sz="3200" b="0" strike="noStrike" spc="-1" dirty="0">
                <a:solidFill>
                  <a:srgbClr val="000000"/>
                </a:solidFill>
                <a:latin typeface="Calibri"/>
                <a:ea typeface="DejaVu Sans"/>
              </a:rPr>
              <a:t>	Son aquellos ocasionados por la </a:t>
            </a:r>
            <a:r>
              <a:rPr lang="es-MX" sz="3200" b="1" strike="noStrike" spc="-1" dirty="0">
                <a:solidFill>
                  <a:srgbClr val="000000"/>
                </a:solidFill>
                <a:latin typeface="Calibri"/>
                <a:ea typeface="DejaVu Sans"/>
              </a:rPr>
              <a:t>contaminación ambiental</a:t>
            </a:r>
            <a:r>
              <a:rPr lang="es-MX" sz="3200" b="0" strike="noStrike" spc="-1" dirty="0">
                <a:solidFill>
                  <a:srgbClr val="000000"/>
                </a:solidFill>
                <a:latin typeface="Calibri"/>
                <a:ea typeface="DejaVu Sans"/>
              </a:rPr>
              <a:t>, la cual </a:t>
            </a:r>
            <a:r>
              <a:rPr lang="es-MX" sz="3200" b="1" strike="noStrike" spc="-1" dirty="0">
                <a:solidFill>
                  <a:srgbClr val="000000"/>
                </a:solidFill>
                <a:latin typeface="Calibri"/>
                <a:ea typeface="DejaVu Sans"/>
              </a:rPr>
              <a:t>altera</a:t>
            </a:r>
            <a:r>
              <a:rPr lang="es-MX" sz="3200" b="0" strike="noStrike" spc="-1" dirty="0">
                <a:solidFill>
                  <a:srgbClr val="000000"/>
                </a:solidFill>
                <a:latin typeface="Calibri"/>
                <a:ea typeface="DejaVu Sans"/>
              </a:rPr>
              <a:t> las </a:t>
            </a:r>
            <a:r>
              <a:rPr lang="es-MX" sz="3200" b="1" strike="noStrike" spc="-1" dirty="0">
                <a:solidFill>
                  <a:srgbClr val="000000"/>
                </a:solidFill>
                <a:latin typeface="Calibri"/>
                <a:ea typeface="DejaVu Sans"/>
              </a:rPr>
              <a:t>condiciones naturales</a:t>
            </a:r>
            <a:r>
              <a:rPr lang="es-MX" sz="3200" b="0" strike="noStrike" spc="-1" dirty="0">
                <a:solidFill>
                  <a:srgbClr val="000000"/>
                </a:solidFill>
                <a:latin typeface="Calibri"/>
                <a:ea typeface="DejaVu Sans"/>
              </a:rPr>
              <a:t>, por la presencia de formas de energía, sustancias o agentes que puede afectar la salud publica, </a:t>
            </a:r>
            <a:r>
              <a:rPr lang="es-MX" sz="3200" b="1" strike="noStrike" spc="-1" dirty="0">
                <a:solidFill>
                  <a:srgbClr val="000000"/>
                </a:solidFill>
                <a:latin typeface="Calibri"/>
                <a:ea typeface="DejaVu Sans"/>
              </a:rPr>
              <a:t>daños</a:t>
            </a:r>
            <a:r>
              <a:rPr lang="es-MX" sz="3200" b="0" strike="noStrike" spc="-1" dirty="0">
                <a:solidFill>
                  <a:srgbClr val="000000"/>
                </a:solidFill>
                <a:latin typeface="Calibri"/>
                <a:ea typeface="DejaVu Sans"/>
              </a:rPr>
              <a:t> en los bienes o deterioro de la calidad de los ecosistemas en una </a:t>
            </a:r>
            <a:r>
              <a:rPr lang="es-MX" sz="3200" b="1" strike="noStrike" spc="-1" dirty="0">
                <a:solidFill>
                  <a:srgbClr val="000000"/>
                </a:solidFill>
                <a:latin typeface="Calibri"/>
                <a:ea typeface="DejaVu Sans"/>
              </a:rPr>
              <a:t>área determinada</a:t>
            </a:r>
            <a:r>
              <a:rPr lang="es-MX" sz="3200" b="0" strike="noStrike" spc="-1" dirty="0">
                <a:solidFill>
                  <a:srgbClr val="000000"/>
                </a:solidFill>
                <a:latin typeface="Calibri"/>
                <a:ea typeface="DejaVu Sans"/>
              </a:rPr>
              <a:t>.</a:t>
            </a:r>
            <a:endParaRPr lang="es-CO" sz="3200" b="0" strike="noStrike" spc="-1" dirty="0">
              <a:latin typeface="Arial"/>
            </a:endParaRPr>
          </a:p>
        </p:txBody>
      </p:sp>
      <p:sp>
        <p:nvSpPr>
          <p:cNvPr id="467" name="CustomShape 3"/>
          <p:cNvSpPr/>
          <p:nvPr/>
        </p:nvSpPr>
        <p:spPr>
          <a:xfrm>
            <a:off x="1225440" y="4165560"/>
            <a:ext cx="6840720" cy="333000"/>
          </a:xfrm>
          <a:prstGeom prst="rect">
            <a:avLst/>
          </a:prstGeom>
          <a:ln>
            <a:round/>
          </a:ln>
        </p:spPr>
        <p:style>
          <a:lnRef idx="2">
            <a:schemeClr val="accent6"/>
          </a:lnRef>
          <a:fillRef idx="1">
            <a:schemeClr val="lt1"/>
          </a:fillRef>
          <a:effectRef idx="0">
            <a:schemeClr val="accent6"/>
          </a:effectRef>
          <a:fontRef idx="minor"/>
        </p:style>
        <p:txBody>
          <a:bodyPr lIns="90000" tIns="45000" rIns="90000" bIns="45000">
            <a:spAutoFit/>
          </a:bodyPr>
          <a:lstStyle/>
          <a:p>
            <a:pPr algn="ctr">
              <a:lnSpc>
                <a:spcPct val="100000"/>
              </a:lnSpc>
            </a:pPr>
            <a:r>
              <a:rPr lang="es-CO" sz="1600" b="0" strike="noStrike" spc="-1">
                <a:solidFill>
                  <a:srgbClr val="000000"/>
                </a:solidFill>
                <a:latin typeface="Ancizar sans"/>
                <a:ea typeface="DejaVu Sans"/>
              </a:rPr>
              <a:t>Son afectaciones a los ecosistemas por causa de la acción humana.</a:t>
            </a:r>
            <a:endParaRPr lang="es-CO" sz="1600" b="0" strike="noStrike" spc="-1">
              <a:latin typeface="Arial"/>
            </a:endParaRPr>
          </a:p>
        </p:txBody>
      </p:sp>
      <p:sp>
        <p:nvSpPr>
          <p:cNvPr id="468" name="CustomShape 4"/>
          <p:cNvSpPr/>
          <p:nvPr/>
        </p:nvSpPr>
        <p:spPr>
          <a:xfrm>
            <a:off x="4478787" y="4689547"/>
            <a:ext cx="4569120" cy="2986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350" b="0" u="sng" strike="noStrike" spc="-1" dirty="0">
                <a:solidFill>
                  <a:srgbClr val="0000FF"/>
                </a:solidFill>
                <a:uFillTx/>
                <a:latin typeface="Calibri"/>
                <a:ea typeface="DejaVu Sans"/>
                <a:hlinkClick r:id="rId2"/>
              </a:rPr>
              <a:t>http://oca.unal.edu.co/OCA_qs/oca.html</a:t>
            </a:r>
            <a:endParaRPr lang="es-CO" sz="13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ustomShape 1"/>
          <p:cNvSpPr/>
          <p:nvPr/>
        </p:nvSpPr>
        <p:spPr>
          <a:xfrm>
            <a:off x="173880" y="97907"/>
            <a:ext cx="849456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MX" sz="3600" b="1" strike="noStrike" spc="-1" dirty="0" smtClean="0">
                <a:solidFill>
                  <a:srgbClr val="FFFFFF"/>
                </a:solidFill>
                <a:latin typeface="Calibri"/>
                <a:ea typeface="DejaVu Sans"/>
              </a:rPr>
              <a:t>Ejemplo de problemas ambientales</a:t>
            </a:r>
            <a:endParaRPr lang="es-CO" sz="3600" b="0" strike="noStrike" spc="-1" dirty="0">
              <a:latin typeface="Arial"/>
            </a:endParaRPr>
          </a:p>
        </p:txBody>
      </p:sp>
      <p:sp>
        <p:nvSpPr>
          <p:cNvPr id="470" name="CustomShape 2"/>
          <p:cNvSpPr/>
          <p:nvPr/>
        </p:nvSpPr>
        <p:spPr>
          <a:xfrm>
            <a:off x="291253" y="1282786"/>
            <a:ext cx="5669280" cy="361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Cambio climático.</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Desertificación.</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Destrucción de la capa </a:t>
            </a:r>
            <a:r>
              <a:rPr lang="es-MX" sz="2400" b="0" strike="noStrike" spc="-1" dirty="0" smtClean="0">
                <a:solidFill>
                  <a:srgbClr val="000000"/>
                </a:solidFill>
                <a:latin typeface="Calibri"/>
                <a:ea typeface="DejaVu Sans"/>
              </a:rPr>
              <a:t>de </a:t>
            </a:r>
            <a:r>
              <a:rPr lang="es-MX" sz="2400" b="0" strike="noStrike" spc="-1" dirty="0">
                <a:solidFill>
                  <a:srgbClr val="000000"/>
                </a:solidFill>
                <a:latin typeface="Calibri"/>
                <a:ea typeface="DejaVu Sans"/>
              </a:rPr>
              <a:t>ozono</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Pérdida de Biodiversidad.</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Contaminación del aire.</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Deforestación.</a:t>
            </a:r>
            <a:endParaRPr lang="es-CO" sz="2400" b="0" strike="noStrike" spc="-1" dirty="0">
              <a:latin typeface="Arial"/>
            </a:endParaRPr>
          </a:p>
          <a:p>
            <a:pPr marL="343080" indent="-341280">
              <a:lnSpc>
                <a:spcPct val="100000"/>
              </a:lnSpc>
              <a:spcBef>
                <a:spcPts val="641"/>
              </a:spcBef>
              <a:buClr>
                <a:srgbClr val="000000"/>
              </a:buClr>
              <a:buFont typeface="Arial"/>
              <a:buChar char="•"/>
            </a:pPr>
            <a:r>
              <a:rPr lang="es-MX" sz="2400" b="0" strike="noStrike" spc="-1" dirty="0">
                <a:solidFill>
                  <a:srgbClr val="000000"/>
                </a:solidFill>
                <a:latin typeface="Calibri"/>
                <a:ea typeface="DejaVu Sans"/>
              </a:rPr>
              <a:t>Contaminación del suelo.</a:t>
            </a:r>
            <a:endParaRPr lang="es-CO" sz="2400" b="0" strike="noStrike" spc="-1" dirty="0">
              <a:latin typeface="Arial"/>
            </a:endParaRPr>
          </a:p>
        </p:txBody>
      </p:sp>
      <p:pic>
        <p:nvPicPr>
          <p:cNvPr id="471" name="Imagen 470"/>
          <p:cNvPicPr/>
          <p:nvPr/>
        </p:nvPicPr>
        <p:blipFill>
          <a:blip r:embed="rId2"/>
          <a:stretch/>
        </p:blipFill>
        <p:spPr>
          <a:xfrm>
            <a:off x="5384800" y="1800000"/>
            <a:ext cx="3435200" cy="2340000"/>
          </a:xfrm>
          <a:prstGeom prst="rect">
            <a:avLst/>
          </a:prstGeom>
          <a:ln w="0">
            <a:noFill/>
          </a:ln>
        </p:spPr>
      </p:pic>
      <p:sp>
        <p:nvSpPr>
          <p:cNvPr id="472" name="TextShape 3"/>
          <p:cNvSpPr txBox="1"/>
          <p:nvPr/>
        </p:nvSpPr>
        <p:spPr>
          <a:xfrm>
            <a:off x="2597387" y="4172813"/>
            <a:ext cx="6328440" cy="346680"/>
          </a:xfrm>
          <a:prstGeom prst="rect">
            <a:avLst/>
          </a:prstGeom>
          <a:noFill/>
          <a:ln w="0">
            <a:noFill/>
          </a:ln>
        </p:spPr>
        <p:txBody>
          <a:bodyPr lIns="90000" tIns="45000" rIns="90000" bIns="45000">
            <a:noAutofit/>
          </a:bodyPr>
          <a:lstStyle/>
          <a:p>
            <a:pPr algn="r"/>
            <a:r>
              <a:rPr lang="es-CO" sz="600" b="0" strike="noStrike" spc="-1" dirty="0">
                <a:latin typeface="Arial"/>
              </a:rPr>
              <a:t>                                                                                                                                      https://cumbrepuebloscop20.org/medio-ambiente/problemas/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CO" sz="4400" b="1" strike="noStrike" spc="-1" dirty="0" smtClean="0">
                <a:solidFill>
                  <a:srgbClr val="FFFFFF"/>
                </a:solidFill>
                <a:latin typeface="Calibri"/>
                <a:ea typeface="DejaVu Sans"/>
              </a:rPr>
              <a:t>Conflicto ambiental</a:t>
            </a:r>
            <a:endParaRPr lang="es-CO" sz="4400" b="0" strike="noStrike" spc="-1" dirty="0">
              <a:latin typeface="Arial"/>
            </a:endParaRPr>
          </a:p>
        </p:txBody>
      </p:sp>
      <p:sp>
        <p:nvSpPr>
          <p:cNvPr id="474" name="CustomShape 2"/>
          <p:cNvSpPr/>
          <p:nvPr/>
        </p:nvSpPr>
        <p:spPr>
          <a:xfrm>
            <a:off x="230292" y="1452240"/>
            <a:ext cx="8663095" cy="295992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algn="just">
              <a:lnSpc>
                <a:spcPct val="100000"/>
              </a:lnSpc>
              <a:tabLst>
                <a:tab pos="0" algn="l"/>
              </a:tabLst>
            </a:pPr>
            <a:r>
              <a:rPr lang="es-CO" sz="2000" b="0" strike="noStrike" spc="-1" dirty="0">
                <a:solidFill>
                  <a:srgbClr val="000000"/>
                </a:solidFill>
                <a:latin typeface="Ancizar sans"/>
                <a:ea typeface="DejaVu Sans"/>
              </a:rPr>
              <a:t>Los conflictos ambientales ocurren cuando </a:t>
            </a:r>
            <a:r>
              <a:rPr lang="es-CO" sz="2000" b="1" strike="noStrike" spc="-1" dirty="0">
                <a:solidFill>
                  <a:srgbClr val="000000"/>
                </a:solidFill>
                <a:latin typeface="Ancizar sans"/>
                <a:ea typeface="DejaVu Sans"/>
              </a:rPr>
              <a:t>los problemas son percibidos</a:t>
            </a:r>
            <a:r>
              <a:rPr lang="es-CO" sz="2000" b="0" strike="noStrike" spc="-1" dirty="0">
                <a:solidFill>
                  <a:srgbClr val="000000"/>
                </a:solidFill>
                <a:latin typeface="Ancizar sans"/>
                <a:ea typeface="DejaVu Sans"/>
              </a:rPr>
              <a:t> por cada uno de los actores involucrados, de una </a:t>
            </a:r>
            <a:r>
              <a:rPr lang="es-CO" sz="2000" b="1" strike="noStrike" spc="-1" dirty="0">
                <a:solidFill>
                  <a:srgbClr val="000000"/>
                </a:solidFill>
                <a:latin typeface="Ancizar sans"/>
                <a:ea typeface="DejaVu Sans"/>
              </a:rPr>
              <a:t>manera diferente.</a:t>
            </a:r>
            <a:endParaRPr lang="es-CO" sz="2000" b="0" strike="noStrike" spc="-1" dirty="0">
              <a:latin typeface="Arial"/>
            </a:endParaRPr>
          </a:p>
          <a:p>
            <a:pPr algn="just">
              <a:lnSpc>
                <a:spcPct val="100000"/>
              </a:lnSpc>
              <a:tabLst>
                <a:tab pos="0" algn="l"/>
              </a:tabLst>
            </a:pPr>
            <a:endParaRPr lang="es-CO" sz="2000" b="0" strike="noStrike" spc="-1" dirty="0">
              <a:latin typeface="Arial"/>
            </a:endParaRPr>
          </a:p>
          <a:p>
            <a:pPr algn="just">
              <a:lnSpc>
                <a:spcPct val="100000"/>
              </a:lnSpc>
              <a:tabLst>
                <a:tab pos="0" algn="l"/>
              </a:tabLst>
            </a:pPr>
            <a:r>
              <a:rPr lang="es-CO" sz="2000" b="0" strike="noStrike" spc="-1" dirty="0">
                <a:solidFill>
                  <a:srgbClr val="000000"/>
                </a:solidFill>
                <a:latin typeface="Ancizar sans"/>
                <a:ea typeface="DejaVu Sans"/>
              </a:rPr>
              <a:t>El conflicto ambiental es un </a:t>
            </a:r>
            <a:r>
              <a:rPr lang="es-CO" sz="2000" b="1" strike="noStrike" spc="-1" dirty="0">
                <a:solidFill>
                  <a:srgbClr val="000000"/>
                </a:solidFill>
                <a:latin typeface="Ancizar sans"/>
                <a:ea typeface="DejaVu Sans"/>
              </a:rPr>
              <a:t>conflicto social </a:t>
            </a:r>
            <a:r>
              <a:rPr lang="es-CO" sz="2000" b="0" strike="noStrike" spc="-1" dirty="0">
                <a:solidFill>
                  <a:srgbClr val="000000"/>
                </a:solidFill>
                <a:latin typeface="Ancizar sans"/>
                <a:ea typeface="DejaVu Sans"/>
              </a:rPr>
              <a:t>relacionado con controversias frente al </a:t>
            </a:r>
            <a:r>
              <a:rPr lang="es-CO" sz="2000" b="1" strike="noStrike" spc="-1" dirty="0">
                <a:solidFill>
                  <a:srgbClr val="000000"/>
                </a:solidFill>
                <a:latin typeface="Ancizar sans"/>
                <a:ea typeface="DejaVu Sans"/>
              </a:rPr>
              <a:t>acceso, uso, aprovechamiento, distribución, control, disponibilidad y calidad</a:t>
            </a:r>
            <a:r>
              <a:rPr lang="es-CO" sz="2000" b="0" strike="noStrike" spc="-1" dirty="0">
                <a:solidFill>
                  <a:srgbClr val="000000"/>
                </a:solidFill>
                <a:latin typeface="Ancizar sans"/>
                <a:ea typeface="DejaVu Sans"/>
              </a:rPr>
              <a:t> de los recursos que provee el entorno natural.</a:t>
            </a:r>
            <a:endParaRPr lang="es-CO" sz="2000" b="0" strike="noStrike" spc="-1" dirty="0">
              <a:latin typeface="Arial"/>
            </a:endParaRPr>
          </a:p>
          <a:p>
            <a:pPr algn="just">
              <a:lnSpc>
                <a:spcPct val="100000"/>
              </a:lnSpc>
              <a:tabLst>
                <a:tab pos="0" algn="l"/>
              </a:tabLst>
            </a:pPr>
            <a:endParaRPr lang="es-CO" sz="2000" b="0" strike="noStrike" spc="-1" dirty="0">
              <a:latin typeface="Arial"/>
            </a:endParaRPr>
          </a:p>
        </p:txBody>
      </p:sp>
      <p:sp>
        <p:nvSpPr>
          <p:cNvPr id="475" name="CustomShape 3"/>
          <p:cNvSpPr/>
          <p:nvPr/>
        </p:nvSpPr>
        <p:spPr>
          <a:xfrm>
            <a:off x="4427533" y="4504132"/>
            <a:ext cx="4569120" cy="2986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s-MX" sz="1350" b="0" u="sng" strike="noStrike" spc="-1" dirty="0">
                <a:solidFill>
                  <a:srgbClr val="0000FF"/>
                </a:solidFill>
                <a:uFillTx/>
                <a:latin typeface="Calibri"/>
                <a:ea typeface="DejaVu Sans"/>
                <a:hlinkClick r:id="rId3"/>
              </a:rPr>
              <a:t>http://oca.unal.edu.co/OCA_qs/oca.html</a:t>
            </a:r>
            <a:endParaRPr lang="es-CO" sz="1350" b="0" strike="noStrike" spc="-1" dirty="0">
              <a:latin typeface="Arial"/>
            </a:endParaRPr>
          </a:p>
        </p:txBody>
      </p:sp>
      <p:sp>
        <p:nvSpPr>
          <p:cNvPr id="476" name="CustomShape 4"/>
          <p:cNvSpPr/>
          <p:nvPr/>
        </p:nvSpPr>
        <p:spPr>
          <a:xfrm>
            <a:off x="4426453" y="4044282"/>
            <a:ext cx="457020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89280" algn="r">
              <a:lnSpc>
                <a:spcPct val="100000"/>
              </a:lnSpc>
              <a:tabLst>
                <a:tab pos="0" algn="l"/>
              </a:tabLst>
            </a:pPr>
            <a:r>
              <a:rPr lang="es-CO" sz="1800" b="0" strike="noStrike" spc="-1" dirty="0">
                <a:solidFill>
                  <a:srgbClr val="000000"/>
                </a:solidFill>
                <a:latin typeface="Calibri"/>
                <a:ea typeface="DejaVu Sans"/>
              </a:rPr>
              <a:t>(OCA UNAL, 2020).</a:t>
            </a:r>
            <a:endParaRPr lang="es-CO"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CustomShape 1"/>
          <p:cNvSpPr/>
          <p:nvPr/>
        </p:nvSpPr>
        <p:spPr>
          <a:xfrm>
            <a:off x="0" y="61560"/>
            <a:ext cx="889848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s-MX" sz="3200" b="1" strike="noStrike" spc="-1" dirty="0" smtClean="0">
                <a:solidFill>
                  <a:srgbClr val="FFFFFF"/>
                </a:solidFill>
                <a:latin typeface="Calibri"/>
                <a:ea typeface="DejaVu Sans"/>
              </a:rPr>
              <a:t>Ejemplo de conflictos ambientales</a:t>
            </a:r>
            <a:endParaRPr lang="es-CO" sz="3200" b="0" strike="noStrike" spc="-1" dirty="0">
              <a:latin typeface="Arial"/>
            </a:endParaRPr>
          </a:p>
        </p:txBody>
      </p:sp>
      <p:sp>
        <p:nvSpPr>
          <p:cNvPr id="478" name="CustomShape 2"/>
          <p:cNvSpPr/>
          <p:nvPr/>
        </p:nvSpPr>
        <p:spPr>
          <a:xfrm>
            <a:off x="0" y="1330200"/>
            <a:ext cx="5074920" cy="361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1280">
              <a:lnSpc>
                <a:spcPct val="100000"/>
              </a:lnSpc>
              <a:spcBef>
                <a:spcPts val="641"/>
              </a:spcBef>
              <a:buClr>
                <a:srgbClr val="000000"/>
              </a:buClr>
              <a:buFont typeface="Arial"/>
              <a:buChar char="•"/>
            </a:pPr>
            <a:r>
              <a:rPr lang="es-MX" sz="2800" b="0" strike="noStrike" spc="-1">
                <a:solidFill>
                  <a:srgbClr val="000000"/>
                </a:solidFill>
                <a:latin typeface="Calibri"/>
                <a:ea typeface="DejaVu Sans"/>
              </a:rPr>
              <a:t>Guerras por apropiación de los recursos naturales.</a:t>
            </a:r>
            <a:endParaRPr lang="es-CO" sz="2800" b="0" strike="noStrike" spc="-1">
              <a:latin typeface="Arial"/>
            </a:endParaRPr>
          </a:p>
          <a:p>
            <a:pPr marL="343080" indent="-341280">
              <a:lnSpc>
                <a:spcPct val="100000"/>
              </a:lnSpc>
              <a:spcBef>
                <a:spcPts val="641"/>
              </a:spcBef>
              <a:buClr>
                <a:srgbClr val="000000"/>
              </a:buClr>
              <a:buFont typeface="Arial"/>
              <a:buChar char="•"/>
            </a:pPr>
            <a:r>
              <a:rPr lang="es-MX" sz="2800" b="0" strike="noStrike" spc="-1">
                <a:solidFill>
                  <a:srgbClr val="000000"/>
                </a:solidFill>
                <a:latin typeface="Calibri"/>
                <a:ea typeface="DejaVu Sans"/>
              </a:rPr>
              <a:t>Conflictos por reconocimiento de la identidad de la cultura rural y lo urbana</a:t>
            </a:r>
            <a:endParaRPr lang="es-CO" sz="2800" b="0" strike="noStrike" spc="-1">
              <a:latin typeface="Arial"/>
            </a:endParaRPr>
          </a:p>
          <a:p>
            <a:pPr marL="343080" indent="-341280">
              <a:lnSpc>
                <a:spcPct val="100000"/>
              </a:lnSpc>
              <a:spcBef>
                <a:spcPts val="641"/>
              </a:spcBef>
              <a:buClr>
                <a:srgbClr val="000000"/>
              </a:buClr>
              <a:buFont typeface="Arial"/>
              <a:buChar char="•"/>
            </a:pPr>
            <a:r>
              <a:rPr lang="es-MX" sz="2800" b="0" strike="noStrike" spc="-1">
                <a:solidFill>
                  <a:srgbClr val="000000"/>
                </a:solidFill>
                <a:latin typeface="Calibri"/>
                <a:ea typeface="DejaVu Sans"/>
              </a:rPr>
              <a:t>Desplazamiento y conflictos por usos del suelo.</a:t>
            </a:r>
            <a:endParaRPr lang="es-CO" sz="2800" b="0" strike="noStrike" spc="-1">
              <a:latin typeface="Arial"/>
            </a:endParaRPr>
          </a:p>
          <a:p>
            <a:pPr marL="343080" indent="-341280">
              <a:lnSpc>
                <a:spcPct val="100000"/>
              </a:lnSpc>
              <a:spcBef>
                <a:spcPts val="641"/>
              </a:spcBef>
              <a:buClr>
                <a:srgbClr val="000000"/>
              </a:buClr>
              <a:buFont typeface="Arial"/>
              <a:buChar char="•"/>
            </a:pPr>
            <a:r>
              <a:rPr lang="es-MX" sz="2800" b="0" strike="noStrike" spc="-1">
                <a:solidFill>
                  <a:srgbClr val="000000"/>
                </a:solidFill>
                <a:latin typeface="Calibri"/>
                <a:ea typeface="DejaVu Sans"/>
              </a:rPr>
              <a:t>Acceso y disponibilidad de agua para consumo.</a:t>
            </a:r>
            <a:endParaRPr lang="es-CO" sz="2800" b="0" strike="noStrike" spc="-1">
              <a:latin typeface="Arial"/>
            </a:endParaRPr>
          </a:p>
        </p:txBody>
      </p:sp>
      <p:pic>
        <p:nvPicPr>
          <p:cNvPr id="479" name="Imagen 478"/>
          <p:cNvPicPr/>
          <p:nvPr/>
        </p:nvPicPr>
        <p:blipFill>
          <a:blip r:embed="rId2"/>
          <a:stretch/>
        </p:blipFill>
        <p:spPr>
          <a:xfrm>
            <a:off x="5220000" y="1980000"/>
            <a:ext cx="3745080" cy="1800000"/>
          </a:xfrm>
          <a:prstGeom prst="rect">
            <a:avLst/>
          </a:prstGeom>
          <a:ln w="0">
            <a:noFill/>
          </a:ln>
        </p:spPr>
      </p:pic>
      <p:sp>
        <p:nvSpPr>
          <p:cNvPr id="480" name="TextShape 3"/>
          <p:cNvSpPr txBox="1"/>
          <p:nvPr/>
        </p:nvSpPr>
        <p:spPr>
          <a:xfrm>
            <a:off x="3780000" y="3793320"/>
            <a:ext cx="5365440" cy="346680"/>
          </a:xfrm>
          <a:prstGeom prst="rect">
            <a:avLst/>
          </a:prstGeom>
          <a:noFill/>
          <a:ln w="0">
            <a:noFill/>
          </a:ln>
        </p:spPr>
        <p:txBody>
          <a:bodyPr lIns="90000" tIns="45000" rIns="90000" bIns="45000">
            <a:noAutofit/>
          </a:bodyPr>
          <a:lstStyle/>
          <a:p>
            <a:pPr algn="r"/>
            <a:r>
              <a:rPr lang="es-CO" sz="600" b="0" strike="noStrike" spc="-1">
                <a:latin typeface="Arial"/>
              </a:rPr>
              <a:t>                                                                                                     https://www.pinterest.es/pin/404127766538857588/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CustomShape 1"/>
          <p:cNvSpPr/>
          <p:nvPr/>
        </p:nvSpPr>
        <p:spPr>
          <a:xfrm>
            <a:off x="1079640" y="1694520"/>
            <a:ext cx="69832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a:solidFill>
                  <a:srgbClr val="000000"/>
                </a:solidFill>
                <a:latin typeface="Arial"/>
                <a:ea typeface="Times New Roman"/>
              </a:rPr>
              <a:t>1.8. Aspecto Ambiental</a:t>
            </a:r>
            <a:endParaRPr lang="es-CO" sz="5400" b="0" strike="noStrike" spc="-1">
              <a:latin typeface="Arial"/>
            </a:endParaRPr>
          </a:p>
          <a:p>
            <a:pPr marL="457200" algn="just">
              <a:lnSpc>
                <a:spcPct val="100000"/>
              </a:lnSpc>
              <a:tabLst>
                <a:tab pos="2209680" algn="l"/>
              </a:tabLst>
            </a:pP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ustomShape 1"/>
          <p:cNvSpPr/>
          <p:nvPr/>
        </p:nvSpPr>
        <p:spPr>
          <a:xfrm>
            <a:off x="839893" y="1456920"/>
            <a:ext cx="7430347" cy="2953201"/>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es-CO" sz="1800" b="0" strike="noStrike" spc="-1" dirty="0">
              <a:latin typeface="Arial"/>
            </a:endParaRPr>
          </a:p>
          <a:p>
            <a:pPr algn="just">
              <a:lnSpc>
                <a:spcPct val="100000"/>
              </a:lnSpc>
            </a:pPr>
            <a:r>
              <a:rPr lang="es-CO" sz="2100" b="0" strike="noStrike" spc="-1" dirty="0">
                <a:solidFill>
                  <a:srgbClr val="000000"/>
                </a:solidFill>
                <a:latin typeface="Calibri"/>
                <a:ea typeface="DejaVu Sans"/>
              </a:rPr>
              <a:t>Son los elementos de las </a:t>
            </a:r>
            <a:r>
              <a:rPr lang="es-CO" sz="2100" b="1" strike="noStrike" spc="-1" dirty="0">
                <a:solidFill>
                  <a:srgbClr val="000000"/>
                </a:solidFill>
                <a:latin typeface="Calibri"/>
                <a:ea typeface="DejaVu Sans"/>
              </a:rPr>
              <a:t>actividades, productos o servicios</a:t>
            </a:r>
            <a:r>
              <a:rPr lang="es-CO" sz="2100" b="0" strike="noStrike" spc="-1" dirty="0">
                <a:solidFill>
                  <a:srgbClr val="000000"/>
                </a:solidFill>
                <a:latin typeface="Calibri"/>
                <a:ea typeface="DejaVu Sans"/>
              </a:rPr>
              <a:t> de una </a:t>
            </a:r>
            <a:r>
              <a:rPr lang="es-CO" sz="2100" b="1" strike="noStrike" spc="-1" dirty="0">
                <a:solidFill>
                  <a:srgbClr val="000000"/>
                </a:solidFill>
                <a:latin typeface="Calibri"/>
                <a:ea typeface="DejaVu Sans"/>
              </a:rPr>
              <a:t>organización</a:t>
            </a:r>
            <a:r>
              <a:rPr lang="es-CO" sz="2100" b="0" strike="noStrike" spc="-1" dirty="0">
                <a:solidFill>
                  <a:srgbClr val="000000"/>
                </a:solidFill>
                <a:latin typeface="Calibri"/>
                <a:ea typeface="DejaVu Sans"/>
              </a:rPr>
              <a:t> que pueden interactuar con el medio ambiente. Podemos decir también que este concepto está relacionado con </a:t>
            </a:r>
            <a:r>
              <a:rPr lang="es-CO" sz="2100" b="1" strike="noStrike" spc="-1" dirty="0">
                <a:solidFill>
                  <a:srgbClr val="000000"/>
                </a:solidFill>
                <a:latin typeface="Calibri"/>
                <a:ea typeface="DejaVu Sans"/>
              </a:rPr>
              <a:t>todo lo que usamos, hacemos o generamos </a:t>
            </a:r>
            <a:r>
              <a:rPr lang="es-CO" sz="2100" b="0" strike="noStrike" spc="-1" dirty="0">
                <a:solidFill>
                  <a:srgbClr val="000000"/>
                </a:solidFill>
                <a:latin typeface="Calibri"/>
                <a:ea typeface="DejaVu Sans"/>
              </a:rPr>
              <a:t>en la organización y que pueden afectar de manera </a:t>
            </a:r>
            <a:r>
              <a:rPr lang="es-CO" sz="2100" b="1" strike="noStrike" spc="-1" dirty="0">
                <a:solidFill>
                  <a:srgbClr val="000000"/>
                </a:solidFill>
                <a:latin typeface="Calibri"/>
                <a:ea typeface="DejaVu Sans"/>
              </a:rPr>
              <a:t>positiva o negativa </a:t>
            </a:r>
            <a:r>
              <a:rPr lang="es-CO" sz="2100" b="0" strike="noStrike" spc="-1" dirty="0">
                <a:solidFill>
                  <a:srgbClr val="000000"/>
                </a:solidFill>
                <a:latin typeface="Calibri"/>
                <a:ea typeface="DejaVu Sans"/>
              </a:rPr>
              <a:t>el medio ambiente. </a:t>
            </a:r>
            <a:endParaRPr lang="es-CO" sz="2100" b="0" strike="noStrike" spc="-1" dirty="0">
              <a:latin typeface="Arial"/>
            </a:endParaRPr>
          </a:p>
          <a:p>
            <a:pPr algn="r">
              <a:lnSpc>
                <a:spcPct val="100000"/>
              </a:lnSpc>
            </a:pPr>
            <a:r>
              <a:rPr lang="es-CO" sz="2100" b="0" strike="noStrike" spc="-1" dirty="0">
                <a:solidFill>
                  <a:srgbClr val="000000"/>
                </a:solidFill>
                <a:latin typeface="Calibri"/>
                <a:ea typeface="DejaVu Sans"/>
              </a:rPr>
              <a:t>ISO 14001:2015</a:t>
            </a:r>
            <a:endParaRPr lang="es-CO" sz="2100" b="0" strike="noStrike" spc="-1" dirty="0">
              <a:latin typeface="Arial"/>
            </a:endParaRPr>
          </a:p>
          <a:p>
            <a:pPr algn="just">
              <a:lnSpc>
                <a:spcPct val="100000"/>
              </a:lnSpc>
            </a:pPr>
            <a:endParaRPr lang="es-CO" sz="2100" b="0" strike="noStrike" spc="-1" dirty="0">
              <a:latin typeface="Arial"/>
            </a:endParaRPr>
          </a:p>
        </p:txBody>
      </p:sp>
      <p:sp>
        <p:nvSpPr>
          <p:cNvPr id="483" name="CustomShape 2"/>
          <p:cNvSpPr/>
          <p:nvPr/>
        </p:nvSpPr>
        <p:spPr>
          <a:xfrm>
            <a:off x="1165061" y="195480"/>
            <a:ext cx="6531638" cy="64487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O" sz="3600" b="1" strike="noStrike" spc="-1" dirty="0" smtClean="0">
                <a:solidFill>
                  <a:srgbClr val="FFFFFF"/>
                </a:solidFill>
                <a:latin typeface="Calibri"/>
                <a:ea typeface="DejaVu Sans"/>
              </a:rPr>
              <a:t>¿Qué son aspectos ambientales?</a:t>
            </a:r>
            <a:endParaRPr lang="es-CO" sz="3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7CB13AB-E058-4E98-9BA4-9780502D7600}" type="slidenum">
              <a:rPr lang="es-CO" sz="1200" b="0" strike="noStrike" spc="-1">
                <a:solidFill>
                  <a:srgbClr val="000000"/>
                </a:solidFill>
                <a:latin typeface="Calibri"/>
                <a:ea typeface="DejaVu Sans"/>
              </a:rPr>
              <a:t>6</a:t>
            </a:fld>
            <a:endParaRPr lang="es-CO" sz="1200" b="0" strike="noStrike" spc="-1">
              <a:latin typeface="Arial"/>
            </a:endParaRPr>
          </a:p>
        </p:txBody>
      </p:sp>
      <p:sp>
        <p:nvSpPr>
          <p:cNvPr id="214" name="CustomShape 2"/>
          <p:cNvSpPr/>
          <p:nvPr/>
        </p:nvSpPr>
        <p:spPr>
          <a:xfrm>
            <a:off x="2005401" y="138960"/>
            <a:ext cx="5073802" cy="64487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3600" b="1" strike="noStrike" spc="-1" dirty="0">
                <a:solidFill>
                  <a:srgbClr val="FFFFFF"/>
                </a:solidFill>
                <a:latin typeface="Calibri"/>
                <a:ea typeface="Adobe Gothic Std B"/>
              </a:rPr>
              <a:t>¿</a:t>
            </a:r>
            <a:r>
              <a:rPr lang="es-ES" sz="3600" b="1" strike="noStrike" spc="-1" dirty="0" smtClean="0">
                <a:solidFill>
                  <a:srgbClr val="FFFFFF"/>
                </a:solidFill>
                <a:latin typeface="Calibri"/>
                <a:ea typeface="Adobe Gothic Std B"/>
              </a:rPr>
              <a:t>Qué es </a:t>
            </a:r>
            <a:r>
              <a:rPr lang="es-ES" sz="3600" b="1" spc="-1" dirty="0" smtClean="0">
                <a:solidFill>
                  <a:srgbClr val="FFFFFF"/>
                </a:solidFill>
                <a:latin typeface="Calibri"/>
                <a:ea typeface="Adobe Gothic Std B"/>
              </a:rPr>
              <a:t>la biodiversidad</a:t>
            </a:r>
            <a:r>
              <a:rPr lang="es-ES" sz="3600" b="1" strike="noStrike" spc="-1" dirty="0" smtClean="0">
                <a:solidFill>
                  <a:srgbClr val="FFFFFF"/>
                </a:solidFill>
                <a:latin typeface="Calibri"/>
                <a:ea typeface="Adobe Gothic Std B"/>
              </a:rPr>
              <a:t>?</a:t>
            </a:r>
            <a:endParaRPr lang="es-CO" sz="3600" b="0" strike="noStrike" spc="-1" dirty="0">
              <a:latin typeface="Arial"/>
            </a:endParaRPr>
          </a:p>
        </p:txBody>
      </p:sp>
      <p:graphicFrame>
        <p:nvGraphicFramePr>
          <p:cNvPr id="2" name="Diagram1"/>
          <p:cNvGraphicFramePr/>
          <p:nvPr>
            <p:extLst>
              <p:ext uri="{D42A27DB-BD31-4B8C-83A1-F6EECF244321}">
                <p14:modId xmlns:p14="http://schemas.microsoft.com/office/powerpoint/2010/main" val="2671037624"/>
              </p:ext>
            </p:extLst>
          </p:nvPr>
        </p:nvGraphicFramePr>
        <p:xfrm>
          <a:off x="1769040" y="688680"/>
          <a:ext cx="6521760" cy="40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CustomShape 1"/>
          <p:cNvSpPr/>
          <p:nvPr/>
        </p:nvSpPr>
        <p:spPr>
          <a:xfrm>
            <a:off x="1079640" y="1694520"/>
            <a:ext cx="698328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ctr">
              <a:lnSpc>
                <a:spcPct val="100000"/>
              </a:lnSpc>
              <a:tabLst>
                <a:tab pos="2209680" algn="l"/>
              </a:tabLst>
            </a:pPr>
            <a:r>
              <a:rPr lang="es-ES_tradnl" sz="5400" b="0" strike="noStrike" spc="-1">
                <a:solidFill>
                  <a:srgbClr val="000000"/>
                </a:solidFill>
                <a:latin typeface="Arial"/>
                <a:ea typeface="Times New Roman"/>
              </a:rPr>
              <a:t>1.9. Impacto Ambiental</a:t>
            </a:r>
            <a:endParaRPr lang="es-CO" sz="5400" b="0" strike="noStrike" spc="-1">
              <a:latin typeface="Arial"/>
            </a:endParaRPr>
          </a:p>
          <a:p>
            <a:pPr marL="457200" algn="just">
              <a:lnSpc>
                <a:spcPct val="100000"/>
              </a:lnSpc>
              <a:tabLst>
                <a:tab pos="2209680" algn="l"/>
              </a:tabLst>
            </a:pPr>
            <a:endParaRPr lang="es-CO" sz="5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1303560" y="1233720"/>
            <a:ext cx="6213240" cy="335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es-CO" sz="1800" b="0" strike="noStrike" spc="-1" dirty="0">
              <a:latin typeface="Arial"/>
            </a:endParaRPr>
          </a:p>
          <a:p>
            <a:pPr algn="just">
              <a:lnSpc>
                <a:spcPct val="100000"/>
              </a:lnSpc>
            </a:pPr>
            <a:r>
              <a:rPr lang="es-CO" sz="2800" b="0" strike="noStrike" spc="-1" dirty="0">
                <a:solidFill>
                  <a:srgbClr val="000000"/>
                </a:solidFill>
                <a:latin typeface="Calibri"/>
                <a:ea typeface="MS Gothic"/>
              </a:rPr>
              <a:t>“Cualquier cambio en el medio ambiente, ya sea adverso o benéfico, como resultado parcial o total de las actividades, productos o servicios de una organización”. </a:t>
            </a:r>
            <a:endParaRPr lang="es-CO" sz="2800" b="0" strike="noStrike" spc="-1" dirty="0">
              <a:latin typeface="Arial"/>
            </a:endParaRPr>
          </a:p>
          <a:p>
            <a:pPr algn="just">
              <a:lnSpc>
                <a:spcPct val="100000"/>
              </a:lnSpc>
            </a:pPr>
            <a:endParaRPr lang="es-CO" sz="2800" b="0" strike="noStrike" spc="-1" dirty="0">
              <a:latin typeface="Arial"/>
            </a:endParaRPr>
          </a:p>
          <a:p>
            <a:pPr algn="just">
              <a:lnSpc>
                <a:spcPct val="100000"/>
              </a:lnSpc>
            </a:pPr>
            <a:endParaRPr lang="es-CO" sz="2800" b="0" strike="noStrike" spc="-1" dirty="0">
              <a:latin typeface="Arial"/>
            </a:endParaRPr>
          </a:p>
        </p:txBody>
      </p:sp>
      <p:sp>
        <p:nvSpPr>
          <p:cNvPr id="491" name="CustomShape 2"/>
          <p:cNvSpPr/>
          <p:nvPr/>
        </p:nvSpPr>
        <p:spPr>
          <a:xfrm>
            <a:off x="1303560" y="279720"/>
            <a:ext cx="57834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3200" b="1" strike="noStrike" spc="-1" dirty="0" smtClean="0">
                <a:solidFill>
                  <a:srgbClr val="FFFFFF"/>
                </a:solidFill>
                <a:latin typeface="Calibri"/>
                <a:ea typeface="MS Gothic"/>
              </a:rPr>
              <a:t>¿Qué es impacto ambiental?</a:t>
            </a:r>
            <a:endParaRPr lang="es-CO" sz="3200" b="0" strike="noStrike" spc="-1" dirty="0">
              <a:latin typeface="Arial"/>
            </a:endParaRPr>
          </a:p>
        </p:txBody>
      </p:sp>
      <p:sp>
        <p:nvSpPr>
          <p:cNvPr id="492" name="CustomShape 3"/>
          <p:cNvSpPr/>
          <p:nvPr/>
        </p:nvSpPr>
        <p:spPr>
          <a:xfrm>
            <a:off x="2432160" y="4281120"/>
            <a:ext cx="4570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1800" b="0" strike="noStrike" spc="-1">
                <a:solidFill>
                  <a:srgbClr val="000000"/>
                </a:solidFill>
                <a:latin typeface="Calibri"/>
                <a:ea typeface="DejaVu Sans"/>
              </a:rPr>
              <a:t>ISO 14001:2015</a:t>
            </a:r>
            <a:endParaRPr lang="es-CO"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4"/>
          <p:cNvGraphicFramePr/>
          <p:nvPr>
            <p:extLst>
              <p:ext uri="{D42A27DB-BD31-4B8C-83A1-F6EECF244321}">
                <p14:modId xmlns:p14="http://schemas.microsoft.com/office/powerpoint/2010/main" val="3426623884"/>
              </p:ext>
            </p:extLst>
          </p:nvPr>
        </p:nvGraphicFramePr>
        <p:xfrm>
          <a:off x="2404080" y="1080000"/>
          <a:ext cx="5082840" cy="349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3" name="CustomShape 1"/>
          <p:cNvSpPr/>
          <p:nvPr/>
        </p:nvSpPr>
        <p:spPr>
          <a:xfrm>
            <a:off x="5636427" y="2313000"/>
            <a:ext cx="626760" cy="367878"/>
          </a:xfrm>
          <a:prstGeom prst="rect">
            <a:avLst/>
          </a:prstGeom>
          <a:noFill/>
          <a:ln w="0">
            <a:noFill/>
          </a:ln>
          <a:effectLst>
            <a:outerShdw blurRad="40000" dist="23040" dir="5400000" rotWithShape="0">
              <a:srgbClr val="000000">
                <a:alpha val="35000"/>
              </a:srgbClr>
            </a:outerShdw>
          </a:effectLst>
        </p:spPr>
        <p:style>
          <a:lnRef idx="0">
            <a:scrgbClr r="0" g="0" b="0"/>
          </a:lnRef>
          <a:fillRef idx="1">
            <a:schemeClr val="lt1"/>
          </a:fillRef>
          <a:effectRef idx="0">
            <a:scrgbClr r="0" g="0" b="0"/>
          </a:effectRef>
          <a:fontRef idx="minor"/>
        </p:style>
        <p:txBody>
          <a:bodyPr lIns="90000" tIns="45000" rIns="90000" bIns="45000">
            <a:spAutoFit/>
          </a:bodyPr>
          <a:lstStyle/>
          <a:p>
            <a:pPr algn="ctr">
              <a:lnSpc>
                <a:spcPct val="100000"/>
              </a:lnSpc>
            </a:pPr>
            <a:r>
              <a:rPr lang="en-US" sz="900" b="0" strike="noStrike" spc="-1" dirty="0" err="1">
                <a:solidFill>
                  <a:srgbClr val="000000"/>
                </a:solidFill>
                <a:latin typeface="Arial"/>
                <a:ea typeface="Arial Unicode MS"/>
              </a:rPr>
              <a:t>Puede</a:t>
            </a:r>
            <a:r>
              <a:rPr lang="en-US" sz="900" b="0" strike="noStrike" spc="-1" dirty="0">
                <a:solidFill>
                  <a:srgbClr val="000000"/>
                </a:solidFill>
                <a:latin typeface="Arial"/>
                <a:ea typeface="Arial Unicode MS"/>
              </a:rPr>
              <a:t> </a:t>
            </a:r>
            <a:r>
              <a:rPr lang="en-US" sz="900" b="0" strike="noStrike" spc="-1" dirty="0" err="1">
                <a:solidFill>
                  <a:srgbClr val="000000"/>
                </a:solidFill>
                <a:latin typeface="Arial"/>
                <a:ea typeface="Arial Unicode MS"/>
              </a:rPr>
              <a:t>ser</a:t>
            </a:r>
            <a:endParaRPr lang="es-CO" sz="900" b="0" strike="noStrike" spc="-1" dirty="0">
              <a:latin typeface="Arial"/>
            </a:endParaRPr>
          </a:p>
        </p:txBody>
      </p:sp>
      <p:sp>
        <p:nvSpPr>
          <p:cNvPr id="494" name="CustomShape 2"/>
          <p:cNvSpPr/>
          <p:nvPr/>
        </p:nvSpPr>
        <p:spPr>
          <a:xfrm>
            <a:off x="5023413" y="3315667"/>
            <a:ext cx="855360" cy="460211"/>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900" b="0" strike="noStrike" spc="-1" dirty="0" err="1">
                <a:solidFill>
                  <a:srgbClr val="000000"/>
                </a:solidFill>
                <a:latin typeface="Arial"/>
                <a:ea typeface="Arial Unicode MS"/>
              </a:rPr>
              <a:t>Resultado</a:t>
            </a:r>
            <a:r>
              <a:rPr lang="en-US" sz="1200" b="0" strike="noStrike" spc="-1" dirty="0">
                <a:solidFill>
                  <a:srgbClr val="000000"/>
                </a:solidFill>
                <a:latin typeface="Arial"/>
                <a:ea typeface="Arial Unicode MS"/>
              </a:rPr>
              <a:t> </a:t>
            </a:r>
            <a:r>
              <a:rPr lang="en-US" sz="900" b="0" strike="noStrike" spc="-1" dirty="0">
                <a:solidFill>
                  <a:srgbClr val="000000"/>
                </a:solidFill>
                <a:latin typeface="Arial"/>
                <a:ea typeface="Arial Unicode MS"/>
              </a:rPr>
              <a:t>de</a:t>
            </a:r>
            <a:r>
              <a:rPr lang="en-US" sz="1200" b="0" strike="noStrike" spc="-1" dirty="0">
                <a:solidFill>
                  <a:srgbClr val="000000"/>
                </a:solidFill>
                <a:latin typeface="Arial"/>
                <a:ea typeface="Arial Unicode MS"/>
              </a:rPr>
              <a:t> </a:t>
            </a:r>
            <a:endParaRPr lang="es-CO" sz="1200" b="0" strike="noStrike" spc="-1" dirty="0">
              <a:latin typeface="Arial"/>
            </a:endParaRPr>
          </a:p>
        </p:txBody>
      </p:sp>
      <p:sp>
        <p:nvSpPr>
          <p:cNvPr id="495" name="CustomShape 3"/>
          <p:cNvSpPr/>
          <p:nvPr/>
        </p:nvSpPr>
        <p:spPr>
          <a:xfrm>
            <a:off x="3687480" y="2407666"/>
            <a:ext cx="70020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900" b="0" strike="noStrike" spc="-1" dirty="0" err="1">
                <a:solidFill>
                  <a:srgbClr val="000000"/>
                </a:solidFill>
                <a:latin typeface="Arial"/>
                <a:ea typeface="Arial Unicode MS"/>
              </a:rPr>
              <a:t>Causado</a:t>
            </a:r>
            <a:r>
              <a:rPr lang="en-US" sz="900" b="0" strike="noStrike" spc="-1" dirty="0">
                <a:solidFill>
                  <a:srgbClr val="000000"/>
                </a:solidFill>
                <a:latin typeface="Arial"/>
                <a:ea typeface="Arial Unicode MS"/>
              </a:rPr>
              <a:t> </a:t>
            </a:r>
            <a:r>
              <a:rPr lang="en-US" sz="900" b="0" strike="noStrike" spc="-1" dirty="0" err="1">
                <a:solidFill>
                  <a:srgbClr val="000000"/>
                </a:solidFill>
                <a:latin typeface="Arial"/>
                <a:ea typeface="Arial Unicode MS"/>
              </a:rPr>
              <a:t>por</a:t>
            </a:r>
            <a:endParaRPr lang="es-CO" sz="900" b="0" strike="noStrike" spc="-1" dirty="0">
              <a:latin typeface="Arial"/>
            </a:endParaRPr>
          </a:p>
        </p:txBody>
      </p:sp>
      <p:sp>
        <p:nvSpPr>
          <p:cNvPr id="496" name="CustomShape 4"/>
          <p:cNvSpPr/>
          <p:nvPr/>
        </p:nvSpPr>
        <p:spPr>
          <a:xfrm>
            <a:off x="-914400" y="4615920"/>
            <a:ext cx="4570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1800" b="0" strike="noStrike" spc="-1">
                <a:solidFill>
                  <a:srgbClr val="000000"/>
                </a:solidFill>
                <a:latin typeface="Calibri"/>
                <a:ea typeface="DejaVu Sans"/>
              </a:rPr>
              <a:t>ISO 14001:2015</a:t>
            </a:r>
            <a:endParaRPr lang="es-CO" sz="1800" b="0" strike="noStrike" spc="-1">
              <a:latin typeface="Arial"/>
            </a:endParaRPr>
          </a:p>
        </p:txBody>
      </p:sp>
      <p:sp>
        <p:nvSpPr>
          <p:cNvPr id="497" name="CustomShape 5"/>
          <p:cNvSpPr/>
          <p:nvPr/>
        </p:nvSpPr>
        <p:spPr>
          <a:xfrm>
            <a:off x="2659680" y="240480"/>
            <a:ext cx="3844080" cy="49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O" sz="3200" b="1" spc="-1" dirty="0">
                <a:solidFill>
                  <a:srgbClr val="FFFFFF"/>
                </a:solidFill>
                <a:latin typeface="Calibri"/>
                <a:ea typeface="MS Gothic"/>
              </a:rPr>
              <a:t>I</a:t>
            </a:r>
            <a:r>
              <a:rPr lang="es-CO" sz="3200" b="1" strike="noStrike" spc="-1" dirty="0" smtClean="0">
                <a:solidFill>
                  <a:srgbClr val="FFFFFF"/>
                </a:solidFill>
                <a:latin typeface="Calibri"/>
                <a:ea typeface="MS Gothic"/>
              </a:rPr>
              <a:t>mpacto ambiental</a:t>
            </a:r>
            <a:endParaRPr lang="es-CO"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CO" sz="3200" b="1" spc="-1" dirty="0">
                <a:solidFill>
                  <a:srgbClr val="FFFFFF"/>
                </a:solidFill>
                <a:latin typeface="Calibri"/>
                <a:ea typeface="DejaVu Sans"/>
              </a:rPr>
              <a:t>A</a:t>
            </a:r>
            <a:r>
              <a:rPr lang="es-CO" sz="3200" b="1" strike="noStrike" spc="-1" dirty="0" smtClean="0">
                <a:solidFill>
                  <a:srgbClr val="FFFFFF"/>
                </a:solidFill>
                <a:latin typeface="Calibri"/>
                <a:ea typeface="DejaVu Sans"/>
              </a:rPr>
              <a:t>ctividad: construcción de carretera</a:t>
            </a:r>
            <a:endParaRPr lang="es-CO" sz="3200" b="0" strike="noStrike" spc="-1" dirty="0">
              <a:latin typeface="Arial"/>
            </a:endParaRPr>
          </a:p>
        </p:txBody>
      </p:sp>
      <p:sp>
        <p:nvSpPr>
          <p:cNvPr id="499" name="CustomShape 2"/>
          <p:cNvSpPr/>
          <p:nvPr/>
        </p:nvSpPr>
        <p:spPr>
          <a:xfrm>
            <a:off x="3654000" y="1337040"/>
            <a:ext cx="4345200" cy="367878"/>
          </a:xfrm>
          <a:prstGeom prst="rect">
            <a:avLst/>
          </a:prstGeom>
          <a:ln>
            <a:round/>
          </a:ln>
          <a:effectLst>
            <a:outerShdw blurRad="40000" dist="20160" dir="5400000" rotWithShape="0">
              <a:srgbClr val="000000">
                <a:alpha val="38000"/>
              </a:srgbClr>
            </a:outerShdw>
          </a:effectLst>
        </p:spPr>
        <p:style>
          <a:lnRef idx="3">
            <a:schemeClr val="lt1"/>
          </a:lnRef>
          <a:fillRef idx="1">
            <a:schemeClr val="accent1"/>
          </a:fillRef>
          <a:effectRef idx="1">
            <a:schemeClr val="accent1"/>
          </a:effectRef>
          <a:fontRef idx="minor"/>
        </p:style>
        <p:txBody>
          <a:bodyPr lIns="90000" tIns="45000" rIns="90000" bIns="45000">
            <a:spAutoFit/>
          </a:bodyPr>
          <a:lstStyle/>
          <a:p>
            <a:pPr algn="ctr">
              <a:lnSpc>
                <a:spcPct val="100000"/>
              </a:lnSpc>
            </a:pPr>
            <a:r>
              <a:rPr lang="es-CO" sz="1800" b="0" strike="noStrike" spc="-1" dirty="0" smtClean="0">
                <a:solidFill>
                  <a:srgbClr val="FFFFFF"/>
                </a:solidFill>
                <a:latin typeface="Calibri"/>
                <a:ea typeface="DejaVu Sans"/>
              </a:rPr>
              <a:t>Construcción bajo lluvia fuerte</a:t>
            </a:r>
            <a:endParaRPr lang="es-CO" sz="1800" b="0" strike="noStrike" spc="-1" dirty="0">
              <a:latin typeface="Arial"/>
            </a:endParaRPr>
          </a:p>
        </p:txBody>
      </p:sp>
      <p:sp>
        <p:nvSpPr>
          <p:cNvPr id="500" name="CustomShape 3"/>
          <p:cNvSpPr/>
          <p:nvPr/>
        </p:nvSpPr>
        <p:spPr>
          <a:xfrm>
            <a:off x="3654000" y="1815840"/>
            <a:ext cx="4345200" cy="552544"/>
          </a:xfrm>
          <a:prstGeom prst="rect">
            <a:avLst/>
          </a:prstGeom>
          <a:ln>
            <a:round/>
          </a:ln>
        </p:spPr>
        <p:style>
          <a:lnRef idx="2">
            <a:schemeClr val="accent4">
              <a:shade val="50000"/>
            </a:schemeClr>
          </a:lnRef>
          <a:fillRef idx="1">
            <a:schemeClr val="accent4"/>
          </a:fillRef>
          <a:effectRef idx="0">
            <a:schemeClr val="accent4"/>
          </a:effectRef>
          <a:fontRef idx="minor"/>
        </p:style>
        <p:txBody>
          <a:bodyPr lIns="90000" tIns="45000" rIns="90000" bIns="45000">
            <a:spAutoFit/>
          </a:bodyPr>
          <a:lstStyle/>
          <a:p>
            <a:pPr>
              <a:lnSpc>
                <a:spcPct val="100000"/>
              </a:lnSpc>
            </a:pPr>
            <a:r>
              <a:rPr lang="es-CO" sz="1500" b="0" strike="noStrike" spc="-1" dirty="0" smtClean="0">
                <a:solidFill>
                  <a:srgbClr val="FFFFFF"/>
                </a:solidFill>
                <a:latin typeface="Calibri"/>
                <a:ea typeface="DejaVu Sans"/>
              </a:rPr>
              <a:t>Aspecto ambiental: descarga de tierra y gravilla al agua y al suelo.</a:t>
            </a:r>
            <a:endParaRPr lang="es-CO" sz="1500" b="0" strike="noStrike" spc="-1" dirty="0">
              <a:latin typeface="Arial"/>
            </a:endParaRPr>
          </a:p>
        </p:txBody>
      </p:sp>
      <p:sp>
        <p:nvSpPr>
          <p:cNvPr id="501" name="CustomShape 4"/>
          <p:cNvSpPr/>
          <p:nvPr/>
        </p:nvSpPr>
        <p:spPr>
          <a:xfrm>
            <a:off x="3654000" y="2552495"/>
            <a:ext cx="4345200" cy="783376"/>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b="0" strike="noStrike" spc="-1" dirty="0" smtClean="0">
                <a:solidFill>
                  <a:srgbClr val="000000"/>
                </a:solidFill>
                <a:latin typeface="Calibri"/>
                <a:ea typeface="DejaVu Sans"/>
              </a:rPr>
              <a:t>Impacto ambiental: agotamiento de los recursos naturales no renovables por extracción de tierra y gravilla.</a:t>
            </a:r>
            <a:endParaRPr lang="es-CO" sz="1500" b="0" strike="noStrike" spc="-1" dirty="0">
              <a:latin typeface="Arial"/>
            </a:endParaRPr>
          </a:p>
        </p:txBody>
      </p:sp>
      <p:sp>
        <p:nvSpPr>
          <p:cNvPr id="502" name="CustomShape 5"/>
          <p:cNvSpPr/>
          <p:nvPr/>
        </p:nvSpPr>
        <p:spPr>
          <a:xfrm>
            <a:off x="3654000" y="3414000"/>
            <a:ext cx="4345200" cy="321711"/>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b="0" strike="noStrike" spc="-1" dirty="0" smtClean="0">
                <a:solidFill>
                  <a:srgbClr val="000000"/>
                </a:solidFill>
                <a:latin typeface="Calibri"/>
                <a:ea typeface="DejaVu Sans"/>
              </a:rPr>
              <a:t>Impacto ambiental: degradación localizada del suelo.</a:t>
            </a:r>
            <a:endParaRPr lang="es-CO" sz="1500" b="0" strike="noStrike" spc="-1" dirty="0">
              <a:latin typeface="Arial"/>
            </a:endParaRPr>
          </a:p>
        </p:txBody>
      </p:sp>
      <p:sp>
        <p:nvSpPr>
          <p:cNvPr id="503" name="CustomShape 6"/>
          <p:cNvSpPr/>
          <p:nvPr/>
        </p:nvSpPr>
        <p:spPr>
          <a:xfrm>
            <a:off x="3654000" y="3813840"/>
            <a:ext cx="4345200" cy="321711"/>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spc="-1" dirty="0">
                <a:solidFill>
                  <a:srgbClr val="000000"/>
                </a:solidFill>
                <a:latin typeface="Calibri"/>
                <a:ea typeface="DejaVu Sans"/>
              </a:rPr>
              <a:t>I</a:t>
            </a:r>
            <a:r>
              <a:rPr lang="es-CO" sz="1500" b="0" strike="noStrike" spc="-1" dirty="0" smtClean="0">
                <a:solidFill>
                  <a:srgbClr val="000000"/>
                </a:solidFill>
                <a:latin typeface="Calibri"/>
                <a:ea typeface="DejaVu Sans"/>
              </a:rPr>
              <a:t>mpacto ambiental: erosión del suelo.</a:t>
            </a:r>
            <a:endParaRPr lang="es-CO" sz="1500" b="0" strike="noStrike" spc="-1" dirty="0">
              <a:latin typeface="Arial"/>
            </a:endParaRPr>
          </a:p>
        </p:txBody>
      </p:sp>
      <p:sp>
        <p:nvSpPr>
          <p:cNvPr id="504" name="CustomShape 7"/>
          <p:cNvSpPr/>
          <p:nvPr/>
        </p:nvSpPr>
        <p:spPr>
          <a:xfrm>
            <a:off x="3654000" y="4191840"/>
            <a:ext cx="4345200" cy="321711"/>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spc="-1" dirty="0">
                <a:solidFill>
                  <a:srgbClr val="000000"/>
                </a:solidFill>
                <a:latin typeface="Calibri"/>
                <a:ea typeface="DejaVu Sans"/>
              </a:rPr>
              <a:t>I</a:t>
            </a:r>
            <a:r>
              <a:rPr lang="es-CO" sz="1500" b="0" strike="noStrike" spc="-1" dirty="0" smtClean="0">
                <a:solidFill>
                  <a:srgbClr val="000000"/>
                </a:solidFill>
                <a:latin typeface="Calibri"/>
                <a:ea typeface="DejaVu Sans"/>
              </a:rPr>
              <a:t>mpacto ambiental: contaminación del agua.</a:t>
            </a:r>
            <a:endParaRPr lang="es-CO" sz="1500" b="0" strike="noStrike" spc="-1" dirty="0">
              <a:latin typeface="Arial"/>
            </a:endParaRPr>
          </a:p>
        </p:txBody>
      </p:sp>
      <p:sp>
        <p:nvSpPr>
          <p:cNvPr id="505" name="CustomShape 8"/>
          <p:cNvSpPr/>
          <p:nvPr/>
        </p:nvSpPr>
        <p:spPr>
          <a:xfrm>
            <a:off x="3654000" y="4569840"/>
            <a:ext cx="4345200" cy="321711"/>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spc="-1" dirty="0">
                <a:solidFill>
                  <a:srgbClr val="000000"/>
                </a:solidFill>
                <a:latin typeface="Calibri"/>
                <a:ea typeface="DejaVu Sans"/>
              </a:rPr>
              <a:t>I</a:t>
            </a:r>
            <a:r>
              <a:rPr lang="es-CO" sz="1500" b="0" strike="noStrike" spc="-1" dirty="0" smtClean="0">
                <a:solidFill>
                  <a:srgbClr val="000000"/>
                </a:solidFill>
                <a:latin typeface="Calibri"/>
                <a:ea typeface="DejaVu Sans"/>
              </a:rPr>
              <a:t>mpacto ambiental: degradación del hábitat.</a:t>
            </a:r>
            <a:endParaRPr lang="es-CO" sz="1500" b="0" strike="noStrike" spc="-1" dirty="0">
              <a:latin typeface="Arial"/>
            </a:endParaRPr>
          </a:p>
        </p:txBody>
      </p:sp>
      <p:pic>
        <p:nvPicPr>
          <p:cNvPr id="506" name="Imagen 505"/>
          <p:cNvPicPr/>
          <p:nvPr/>
        </p:nvPicPr>
        <p:blipFill>
          <a:blip r:embed="rId2"/>
          <a:stretch/>
        </p:blipFill>
        <p:spPr>
          <a:xfrm>
            <a:off x="240120" y="2160000"/>
            <a:ext cx="2999880" cy="1523520"/>
          </a:xfrm>
          <a:prstGeom prst="rect">
            <a:avLst/>
          </a:prstGeom>
          <a:ln w="0">
            <a:noFill/>
          </a:ln>
        </p:spPr>
      </p:pic>
      <p:sp>
        <p:nvSpPr>
          <p:cNvPr id="507" name="TextShape 9"/>
          <p:cNvSpPr txBox="1"/>
          <p:nvPr/>
        </p:nvSpPr>
        <p:spPr>
          <a:xfrm>
            <a:off x="602280" y="3788871"/>
            <a:ext cx="2709880" cy="346680"/>
          </a:xfrm>
          <a:prstGeom prst="rect">
            <a:avLst/>
          </a:prstGeom>
          <a:noFill/>
          <a:ln w="0">
            <a:noFill/>
          </a:ln>
        </p:spPr>
        <p:txBody>
          <a:bodyPr lIns="90000" tIns="45000" rIns="90000" bIns="45000">
            <a:noAutofit/>
          </a:bodyPr>
          <a:lstStyle/>
          <a:p>
            <a:r>
              <a:rPr lang="es-CO" sz="600" b="0" strike="noStrike" spc="-1" dirty="0" smtClean="0">
                <a:latin typeface="Arial"/>
              </a:rPr>
              <a:t>https://www.ennomotive.com/es/innovacion-construccion-de-carreteras/</a:t>
            </a:r>
            <a:endParaRPr lang="es-CO"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2" descr="http://3.bp.blogspot.com/_umVp55hQl6o/TMThccU-B7I/AAAAAAAAAAk/sLXtT_jcuas/s1600/carretera-a-kuna-yala.png"/>
          <p:cNvPicPr/>
          <p:nvPr/>
        </p:nvPicPr>
        <p:blipFill>
          <a:blip r:embed="rId3"/>
          <a:stretch/>
        </p:blipFill>
        <p:spPr>
          <a:xfrm>
            <a:off x="5267880" y="1856880"/>
            <a:ext cx="3528720" cy="2112120"/>
          </a:xfrm>
          <a:prstGeom prst="rect">
            <a:avLst/>
          </a:prstGeom>
          <a:ln w="0">
            <a:noFill/>
          </a:ln>
        </p:spPr>
      </p:pic>
      <p:sp>
        <p:nvSpPr>
          <p:cNvPr id="509" name="CustomShape 1"/>
          <p:cNvSpPr/>
          <p:nvPr/>
        </p:nvSpPr>
        <p:spPr>
          <a:xfrm>
            <a:off x="0" y="20628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CO" sz="3200" b="1" spc="-1" dirty="0">
                <a:solidFill>
                  <a:srgbClr val="FFFFFF"/>
                </a:solidFill>
                <a:latin typeface="Calibri"/>
                <a:ea typeface="DejaVu Sans"/>
              </a:rPr>
              <a:t>A</a:t>
            </a:r>
            <a:r>
              <a:rPr lang="es-CO" sz="3200" b="1" strike="noStrike" spc="-1" dirty="0" smtClean="0">
                <a:solidFill>
                  <a:srgbClr val="FFFFFF"/>
                </a:solidFill>
                <a:latin typeface="Calibri"/>
                <a:ea typeface="DejaVu Sans"/>
              </a:rPr>
              <a:t>ctividad: construcción de </a:t>
            </a:r>
            <a:r>
              <a:rPr lang="es-CO" sz="3200" b="1" strike="noStrike" spc="-1" dirty="0" err="1" smtClean="0">
                <a:solidFill>
                  <a:srgbClr val="FFFFFF"/>
                </a:solidFill>
                <a:latin typeface="Calibri"/>
                <a:ea typeface="DejaVu Sans"/>
              </a:rPr>
              <a:t>carreterra</a:t>
            </a:r>
            <a:endParaRPr lang="es-CO" sz="3200" b="0" strike="noStrike" spc="-1" dirty="0">
              <a:latin typeface="Arial"/>
            </a:endParaRPr>
          </a:p>
        </p:txBody>
      </p:sp>
      <p:sp>
        <p:nvSpPr>
          <p:cNvPr id="510" name="CustomShape 2"/>
          <p:cNvSpPr/>
          <p:nvPr/>
        </p:nvSpPr>
        <p:spPr>
          <a:xfrm>
            <a:off x="645480" y="2009160"/>
            <a:ext cx="4345200" cy="367878"/>
          </a:xfrm>
          <a:prstGeom prst="rect">
            <a:avLst/>
          </a:prstGeom>
          <a:ln>
            <a:round/>
          </a:ln>
          <a:effectLst>
            <a:outerShdw blurRad="40000" dist="20160" dir="5400000" rotWithShape="0">
              <a:srgbClr val="000000">
                <a:alpha val="38000"/>
              </a:srgbClr>
            </a:outerShdw>
          </a:effectLst>
        </p:spPr>
        <p:style>
          <a:lnRef idx="3">
            <a:schemeClr val="lt1"/>
          </a:lnRef>
          <a:fillRef idx="1">
            <a:schemeClr val="accent1"/>
          </a:fillRef>
          <a:effectRef idx="1">
            <a:schemeClr val="accent1"/>
          </a:effectRef>
          <a:fontRef idx="minor"/>
        </p:style>
        <p:txBody>
          <a:bodyPr lIns="90000" tIns="45000" rIns="90000" bIns="45000">
            <a:spAutoFit/>
          </a:bodyPr>
          <a:lstStyle/>
          <a:p>
            <a:pPr algn="ctr">
              <a:lnSpc>
                <a:spcPct val="100000"/>
              </a:lnSpc>
            </a:pPr>
            <a:r>
              <a:rPr lang="es-CO" spc="-1" dirty="0">
                <a:solidFill>
                  <a:srgbClr val="FFFFFF"/>
                </a:solidFill>
                <a:latin typeface="Calibri"/>
                <a:ea typeface="DejaVu Sans"/>
              </a:rPr>
              <a:t>C</a:t>
            </a:r>
            <a:r>
              <a:rPr lang="es-CO" sz="1800" b="0" strike="noStrike" spc="-1" dirty="0" smtClean="0">
                <a:solidFill>
                  <a:srgbClr val="FFFFFF"/>
                </a:solidFill>
                <a:latin typeface="Calibri"/>
                <a:ea typeface="DejaVu Sans"/>
              </a:rPr>
              <a:t>ompactación mecánica </a:t>
            </a:r>
            <a:endParaRPr lang="es-CO" sz="1800" b="0" strike="noStrike" spc="-1" dirty="0">
              <a:latin typeface="Arial"/>
            </a:endParaRPr>
          </a:p>
        </p:txBody>
      </p:sp>
      <p:sp>
        <p:nvSpPr>
          <p:cNvPr id="511" name="CustomShape 3"/>
          <p:cNvSpPr/>
          <p:nvPr/>
        </p:nvSpPr>
        <p:spPr>
          <a:xfrm>
            <a:off x="645480" y="2441160"/>
            <a:ext cx="4345200" cy="552544"/>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spc="-1" dirty="0">
                <a:solidFill>
                  <a:srgbClr val="000000"/>
                </a:solidFill>
                <a:latin typeface="Calibri"/>
                <a:ea typeface="DejaVu Sans"/>
              </a:rPr>
              <a:t>A</a:t>
            </a:r>
            <a:r>
              <a:rPr lang="es-CO" sz="1500" b="0" strike="noStrike" spc="-1" dirty="0" smtClean="0">
                <a:solidFill>
                  <a:srgbClr val="000000"/>
                </a:solidFill>
                <a:latin typeface="Calibri"/>
                <a:ea typeface="DejaVu Sans"/>
              </a:rPr>
              <a:t>specto ambiental: emisión de partículas al aire (polvo)</a:t>
            </a:r>
            <a:endParaRPr lang="es-CO" sz="1500" b="0" strike="noStrike" spc="-1" dirty="0">
              <a:latin typeface="Arial"/>
            </a:endParaRPr>
          </a:p>
        </p:txBody>
      </p:sp>
      <p:sp>
        <p:nvSpPr>
          <p:cNvPr id="512" name="CustomShape 4"/>
          <p:cNvSpPr/>
          <p:nvPr/>
        </p:nvSpPr>
        <p:spPr>
          <a:xfrm>
            <a:off x="645480" y="3089160"/>
            <a:ext cx="4345200" cy="552544"/>
          </a:xfrm>
          <a:prstGeom prst="rect">
            <a:avLst/>
          </a:prstGeom>
          <a:ln>
            <a:round/>
          </a:ln>
        </p:spPr>
        <p:style>
          <a:lnRef idx="2">
            <a:schemeClr val="accent2"/>
          </a:lnRef>
          <a:fillRef idx="1">
            <a:schemeClr val="lt1"/>
          </a:fillRef>
          <a:effectRef idx="0">
            <a:schemeClr val="accent2"/>
          </a:effectRef>
          <a:fontRef idx="minor"/>
        </p:style>
        <p:txBody>
          <a:bodyPr lIns="90000" tIns="45000" rIns="90000" bIns="45000">
            <a:spAutoFit/>
          </a:bodyPr>
          <a:lstStyle/>
          <a:p>
            <a:pPr>
              <a:lnSpc>
                <a:spcPct val="100000"/>
              </a:lnSpc>
            </a:pPr>
            <a:r>
              <a:rPr lang="es-CO" sz="1500" b="0" strike="noStrike" spc="-1" dirty="0" smtClean="0">
                <a:solidFill>
                  <a:srgbClr val="000000"/>
                </a:solidFill>
                <a:latin typeface="Calibri"/>
                <a:ea typeface="DejaVu Sans"/>
              </a:rPr>
              <a:t>Impacto ambiental: contaminación atmosférica por  material </a:t>
            </a:r>
            <a:r>
              <a:rPr lang="es-CO" sz="1500" b="0" strike="noStrike" spc="-1" dirty="0" err="1" smtClean="0">
                <a:solidFill>
                  <a:srgbClr val="000000"/>
                </a:solidFill>
                <a:latin typeface="Calibri"/>
                <a:ea typeface="DejaVu Sans"/>
              </a:rPr>
              <a:t>particulado</a:t>
            </a:r>
            <a:r>
              <a:rPr lang="es-CO" sz="1500" b="0" strike="noStrike" spc="-1" dirty="0" smtClean="0">
                <a:solidFill>
                  <a:srgbClr val="000000"/>
                </a:solidFill>
                <a:latin typeface="Calibri"/>
                <a:ea typeface="DejaVu Sans"/>
              </a:rPr>
              <a:t>.</a:t>
            </a:r>
            <a:endParaRPr lang="es-CO" sz="1500" b="0" strike="noStrike" spc="-1" dirty="0">
              <a:latin typeface="Arial"/>
            </a:endParaRPr>
          </a:p>
        </p:txBody>
      </p:sp>
      <p:sp>
        <p:nvSpPr>
          <p:cNvPr id="513" name="TextShape 5"/>
          <p:cNvSpPr txBox="1"/>
          <p:nvPr/>
        </p:nvSpPr>
        <p:spPr>
          <a:xfrm>
            <a:off x="5204880" y="4077360"/>
            <a:ext cx="9195120" cy="602640"/>
          </a:xfrm>
          <a:prstGeom prst="rect">
            <a:avLst/>
          </a:prstGeom>
          <a:noFill/>
          <a:ln w="0">
            <a:noFill/>
          </a:ln>
        </p:spPr>
        <p:txBody>
          <a:bodyPr lIns="90000" tIns="45000" rIns="90000" bIns="45000">
            <a:noAutofit/>
          </a:bodyPr>
          <a:lstStyle/>
          <a:p>
            <a:r>
              <a:rPr lang="es-CO" sz="600" b="0" strike="noStrike" spc="-1" dirty="0" smtClean="0">
                <a:latin typeface="Arial"/>
              </a:rPr>
              <a:t>https://civilgeeks.com/2012/06/21/tres-formas-de-disenar-un-suelo-compactado-ventajas-y-desventajas/</a:t>
            </a:r>
            <a:endParaRPr lang="es-CO" sz="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xit" presetSubtype="16" fill="hold" nodeType="clickEffect">
                                  <p:stCondLst>
                                    <p:cond delay="0"/>
                                  </p:stCondLst>
                                  <p:childTnLst>
                                    <p:animEffect transition="out" filter="box(in)">
                                      <p:cBhvr additive="repl">
                                        <p:cTn id="18" dur="500"/>
                                        <p:tgtEl>
                                          <p:spTgt spid="510"/>
                                        </p:tgtEl>
                                      </p:cBhvr>
                                    </p:animEffect>
                                    <p:set>
                                      <p:cBhvr>
                                        <p:cTn id="19" dur="1" fill="hold">
                                          <p:stCondLst>
                                            <p:cond delay="499"/>
                                          </p:stCondLst>
                                        </p:cTn>
                                        <p:tgtEl>
                                          <p:spTgt spid="510"/>
                                        </p:tgtEl>
                                        <p:attrNameLst>
                                          <p:attrName>style.visibility</p:attrName>
                                        </p:attrNameLst>
                                      </p:cBhvr>
                                      <p:to>
                                        <p:strVal val="hidden"/>
                                      </p:to>
                                    </p:set>
                                  </p:childTnLst>
                                </p:cTn>
                              </p:par>
                              <p:par>
                                <p:cTn id="20" presetID="4" presetClass="exit" presetSubtype="16" fill="hold" nodeType="withEffect">
                                  <p:stCondLst>
                                    <p:cond delay="0"/>
                                  </p:stCondLst>
                                  <p:childTnLst>
                                    <p:animEffect transition="out" filter="box(in)">
                                      <p:cBhvr additive="repl">
                                        <p:cTn id="21" dur="500"/>
                                        <p:tgtEl>
                                          <p:spTgt spid="511"/>
                                        </p:tgtEl>
                                      </p:cBhvr>
                                    </p:animEffect>
                                    <p:set>
                                      <p:cBhvr>
                                        <p:cTn id="22" dur="1" fill="hold">
                                          <p:stCondLst>
                                            <p:cond delay="499"/>
                                          </p:stCondLst>
                                        </p:cTn>
                                        <p:tgtEl>
                                          <p:spTgt spid="511"/>
                                        </p:tgtEl>
                                        <p:attrNameLst>
                                          <p:attrName>style.visibility</p:attrName>
                                        </p:attrNameLst>
                                      </p:cBhvr>
                                      <p:to>
                                        <p:strVal val="hidden"/>
                                      </p:to>
                                    </p:set>
                                  </p:childTnLst>
                                </p:cTn>
                              </p:par>
                              <p:par>
                                <p:cTn id="23" presetID="4" presetClass="exit" presetSubtype="16" fill="hold" nodeType="withEffect">
                                  <p:stCondLst>
                                    <p:cond delay="0"/>
                                  </p:stCondLst>
                                  <p:childTnLst>
                                    <p:animEffect transition="out" filter="box(in)">
                                      <p:cBhvr additive="repl">
                                        <p:cTn id="24" dur="500"/>
                                        <p:tgtEl>
                                          <p:spTgt spid="512"/>
                                        </p:tgtEl>
                                      </p:cBhvr>
                                    </p:animEffect>
                                    <p:set>
                                      <p:cBhvr>
                                        <p:cTn id="25" dur="1" fill="hold">
                                          <p:stCondLst>
                                            <p:cond delay="499"/>
                                          </p:stCondLst>
                                        </p:cTn>
                                        <p:tgtEl>
                                          <p:spTgt spid="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stomShape 1"/>
          <p:cNvSpPr/>
          <p:nvPr/>
        </p:nvSpPr>
        <p:spPr>
          <a:xfrm>
            <a:off x="0" y="-2556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MX" sz="4400" b="0" strike="noStrike" spc="-1">
                <a:solidFill>
                  <a:srgbClr val="FFFFFF"/>
                </a:solidFill>
                <a:latin typeface="Calibri"/>
                <a:ea typeface="DejaVu Sans"/>
              </a:rPr>
              <a:t>BIBLIOGRAFÍA</a:t>
            </a:r>
            <a:endParaRPr lang="es-CO" sz="4400" b="0" strike="noStrike" spc="-1">
              <a:latin typeface="Arial"/>
            </a:endParaRPr>
          </a:p>
        </p:txBody>
      </p:sp>
      <p:sp>
        <p:nvSpPr>
          <p:cNvPr id="541" name="CustomShape 2"/>
          <p:cNvSpPr/>
          <p:nvPr/>
        </p:nvSpPr>
        <p:spPr>
          <a:xfrm>
            <a:off x="329760" y="1225440"/>
            <a:ext cx="8621640" cy="40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1280">
              <a:lnSpc>
                <a:spcPct val="100000"/>
              </a:lnSpc>
              <a:spcBef>
                <a:spcPts val="241"/>
              </a:spcBef>
              <a:buClr>
                <a:srgbClr val="222222"/>
              </a:buClr>
              <a:buFont typeface="Arial"/>
              <a:buChar char="•"/>
            </a:pPr>
            <a:r>
              <a:rPr lang="es-MX" sz="1200" b="0" strike="noStrike" spc="-1">
                <a:solidFill>
                  <a:srgbClr val="222222"/>
                </a:solidFill>
                <a:latin typeface="Calibri"/>
                <a:ea typeface="DejaVu Sans"/>
              </a:rPr>
              <a:t>Arana, F. (1982). Ecología para principiantes (No. 574.5 A73).</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Arboleda, J. (2008). Manual para la evaluación de impacto ambiental de proyectos, obras o actividades. Medellín, Colombia.</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Assessment, M. E. (2005). Evaluación de los Ecosistemas del Milenio. Informe de síntesis. Borrador final.</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Becerra, M. R., Mance, H., Barrera, X., &amp; Arbeláez, C. G. (2009</a:t>
            </a:r>
            <a:r>
              <a:rPr lang="es-CO" sz="1100" b="0" strike="noStrike" spc="-1">
                <a:solidFill>
                  <a:srgbClr val="222222"/>
                </a:solidFill>
                <a:latin typeface="Calibri"/>
                <a:ea typeface="DejaVu Sans"/>
              </a:rPr>
              <a:t>).</a:t>
            </a:r>
            <a:r>
              <a:rPr lang="es-CO" sz="1200" b="0" strike="noStrike" spc="-1">
                <a:solidFill>
                  <a:srgbClr val="222222"/>
                </a:solidFill>
                <a:latin typeface="Calibri"/>
                <a:ea typeface="DejaVu Sans"/>
              </a:rPr>
              <a:t> Cambio climático: lo que está en juego. Foro Nacional Ambiental</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Bermúdez, O. (2016). Educación ambiental, valores y prácticas sustentables. Una guía para educadores del siglo XXl. </a:t>
            </a:r>
            <a:r>
              <a:rPr lang="es-MX" sz="1200" b="0" strike="noStrike" spc="-1">
                <a:solidFill>
                  <a:srgbClr val="222222"/>
                </a:solidFill>
                <a:latin typeface="Calibri"/>
                <a:ea typeface="DejaVu Sans"/>
              </a:rPr>
              <a:t>IDEA Universidad nacional de Colombia. ISBN, 10, 9587757122.</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Colombia (2002). Política Nacional de Educación Ambiental.</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Comisión Nacional Para el Conocimiento Y Uso De La Biodiversidad (CONABIO) México • Grupo Diversitas-México • Consejo Nacional De Ciencia Y Tecnología (CONACYT) México </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Convenio sobre la Diversidad Biológica, (1992). Naciones Unidas. Recuperado de https://www. cbd. int/doc/legal/cbd-es. pdf.</a:t>
            </a:r>
            <a:endParaRPr lang="es-CO" sz="1200" b="0" strike="noStrike" spc="-1">
              <a:latin typeface="Arial"/>
            </a:endParaRPr>
          </a:p>
          <a:p>
            <a:pPr marL="343080" indent="-341280">
              <a:lnSpc>
                <a:spcPct val="100000"/>
              </a:lnSpc>
              <a:spcBef>
                <a:spcPts val="241"/>
              </a:spcBef>
              <a:buClr>
                <a:srgbClr val="222222"/>
              </a:buClr>
              <a:buFont typeface="Arial"/>
              <a:buChar char="•"/>
            </a:pPr>
            <a:r>
              <a:rPr lang="es-CO" sz="1200" b="0" strike="noStrike" spc="-1">
                <a:solidFill>
                  <a:srgbClr val="222222"/>
                </a:solidFill>
                <a:latin typeface="Calibri"/>
                <a:ea typeface="DejaVu Sans"/>
              </a:rPr>
              <a:t>Crisci, J. V. (2006). Espejos de nuestra época: biodiversidad, sistemática y educación. Gayana. Botánica, 63(1), 106-114.</a:t>
            </a:r>
            <a:endParaRPr lang="es-CO" sz="1200" b="0" strike="noStrike" spc="-1">
              <a:latin typeface="Arial"/>
            </a:endParaRPr>
          </a:p>
          <a:p>
            <a:pPr marL="343080" indent="-341280">
              <a:lnSpc>
                <a:spcPct val="100000"/>
              </a:lnSpc>
              <a:spcBef>
                <a:spcPts val="241"/>
              </a:spcBef>
              <a:buClr>
                <a:srgbClr val="222222"/>
              </a:buClr>
              <a:buFont typeface="Arial"/>
              <a:buChar char="•"/>
            </a:pPr>
            <a:r>
              <a:rPr lang="es-MX" sz="1200" b="0" u="sng" strike="noStrike" spc="-1">
                <a:solidFill>
                  <a:srgbClr val="0000FF"/>
                </a:solidFill>
                <a:uFillTx/>
                <a:latin typeface="Calibri"/>
                <a:ea typeface="DejaVu Sans"/>
                <a:hlinkClick r:id="rId3"/>
              </a:rPr>
              <a:t>IDEAM (2017 ). Mapa de ecosistemas Continentales, Costeros y Marítimos en Colombia (MEC). Recuperado de http://www.ideam.gov.co/documents/11769/222663/PRESENTACION+MAPA+ECOSISTEMAS+version2.1.pdf/0155fd15-1f56-42f6-ab5c-7cfd1957f000</a:t>
            </a:r>
            <a:endParaRPr lang="es-CO" sz="1200" b="0" strike="noStrike" spc="-1">
              <a:latin typeface="Arial"/>
            </a:endParaRPr>
          </a:p>
          <a:p>
            <a:pPr marL="343080" indent="-341280">
              <a:lnSpc>
                <a:spcPct val="100000"/>
              </a:lnSpc>
              <a:spcBef>
                <a:spcPts val="241"/>
              </a:spcBef>
              <a:buClr>
                <a:srgbClr val="222222"/>
              </a:buClr>
              <a:buFont typeface="Arial"/>
              <a:buChar char="•"/>
            </a:pPr>
            <a:r>
              <a:rPr lang="es-MX" sz="1200" b="0" strike="noStrike" spc="-1">
                <a:solidFill>
                  <a:srgbClr val="222222"/>
                </a:solidFill>
                <a:latin typeface="Calibri"/>
                <a:ea typeface="DejaVu Sans"/>
              </a:rPr>
              <a:t>Ministerio de Ambiente Vivienda y Desarrollo Territorial (MAVDT) (2010). Dirección de Ecosistemas. Bogotá, 2010 Año internacional de la diversidad Biológica.  </a:t>
            </a:r>
            <a:endParaRPr lang="es-CO"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ustomShape 1"/>
          <p:cNvSpPr/>
          <p:nvPr/>
        </p:nvSpPr>
        <p:spPr>
          <a:xfrm>
            <a:off x="0" y="-25560"/>
            <a:ext cx="8227800" cy="85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s-MX" sz="4400" b="0" strike="noStrike" spc="-1">
                <a:solidFill>
                  <a:srgbClr val="FFFFFF"/>
                </a:solidFill>
                <a:latin typeface="Calibri"/>
                <a:ea typeface="DejaVu Sans"/>
              </a:rPr>
              <a:t>BIBLIOGRAFÍA</a:t>
            </a:r>
            <a:endParaRPr lang="es-CO" sz="4400" b="0" strike="noStrike" spc="-1">
              <a:latin typeface="Arial"/>
            </a:endParaRPr>
          </a:p>
        </p:txBody>
      </p:sp>
      <p:sp>
        <p:nvSpPr>
          <p:cNvPr id="543" name="CustomShape 2"/>
          <p:cNvSpPr/>
          <p:nvPr/>
        </p:nvSpPr>
        <p:spPr>
          <a:xfrm>
            <a:off x="60840" y="1330200"/>
            <a:ext cx="9142200" cy="392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 </a:t>
            </a:r>
            <a:r>
              <a:rPr lang="es-CO" sz="1100" b="0" strike="noStrike" spc="-1">
                <a:solidFill>
                  <a:srgbClr val="222222"/>
                </a:solidFill>
                <a:latin typeface="Calibri"/>
                <a:ea typeface="DejaVu Sans"/>
              </a:rPr>
              <a:t>Indígena, A. C., Centroamericana, C. D. A. C., &amp; Sánchez Hidalgo, N. (2010). ABC cambio climático: una guía para atender el cambio climático.</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Moreno, C. E. 2001. Métodos para medir la biodiversidad. M&amp;T–Manuales y Tesis SEA, vol.1. Zaragoza, 84 pp. Consultado el 5 de Mayo de 2013.</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Moreno, L. A., Rueda, C. y Andrade, G. I. (Eds.). 2018. Biodiversidad 2017. Estado y tendencias de la biodiversidad continental de Colombia. Instituto de Investigación de Recursos Biológicos Alexander von Humboldt. Bogotá, D. C., Colombia. 84p.</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Mutis, J. B. J. C., &amp; de Bogotá, A. M. (2017). Brújula, bastón y lámpara para trasegar los caminos de la educación ambiental.</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Rodríguez, J. P. (2010). Contaminación del agua. Contaminación ambiental en Colombia (págs. 255-300). Bogotá: Fundación en causa por el desarrollo humano.</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Rodríguez-Eugenio, N., McLaughlin, M. y Pennock, D. 2019. La contaminación del suelo: una realidad oculta. Roma, FAO</a:t>
            </a:r>
            <a:endParaRPr lang="es-CO" sz="1100" b="0" strike="noStrike" spc="-1">
              <a:latin typeface="Arial"/>
            </a:endParaRPr>
          </a:p>
          <a:p>
            <a:pPr marL="343080" indent="-341280">
              <a:lnSpc>
                <a:spcPct val="100000"/>
              </a:lnSpc>
              <a:spcBef>
                <a:spcPts val="221"/>
              </a:spcBef>
              <a:buClr>
                <a:srgbClr val="222222"/>
              </a:buClr>
              <a:buFont typeface="Arial"/>
              <a:buChar char="•"/>
            </a:pPr>
            <a:r>
              <a:rPr lang="es-CO" sz="1100" b="0" strike="noStrike" spc="-1">
                <a:solidFill>
                  <a:srgbClr val="222222"/>
                </a:solidFill>
                <a:latin typeface="Calibri"/>
                <a:ea typeface="DejaVu Sans"/>
              </a:rPr>
              <a:t>Sarmiento, A. Y. C., Gélvez, J. H. S., &amp; Téllez, J. M. (2017). Naturaleza y sociedad: relaciones y tendencias desde un enfoque eurocéntrico. </a:t>
            </a:r>
            <a:r>
              <a:rPr lang="es-CO" sz="1100" b="0" i="1" strike="noStrike" spc="-1">
                <a:solidFill>
                  <a:srgbClr val="222222"/>
                </a:solidFill>
                <a:latin typeface="Calibri"/>
                <a:ea typeface="DejaVu Sans"/>
              </a:rPr>
              <a:t>Revista Luna Azúl</a:t>
            </a:r>
            <a:r>
              <a:rPr lang="es-CO" sz="1100" b="0" strike="noStrike" spc="-1">
                <a:solidFill>
                  <a:srgbClr val="222222"/>
                </a:solidFill>
                <a:latin typeface="Calibri"/>
                <a:ea typeface="DejaVu Sans"/>
              </a:rPr>
              <a:t>, (44), 348-371.</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Torres, M. (2002). Incorporación de la dimensión ambiental en zonas rurales y pequeño urbanas del país. Reflexión y acción: el dialogo fundamental para la educación ambiental. Teoría y práctica Bogotá, DC: MEN-MMA.</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UICN </a:t>
            </a:r>
            <a:r>
              <a:rPr lang="es-MX" sz="1100" b="0" u="sng" strike="noStrike" spc="-1">
                <a:solidFill>
                  <a:srgbClr val="0000FF"/>
                </a:solidFill>
                <a:uFillTx/>
                <a:latin typeface="Calibri"/>
                <a:ea typeface="DejaVu Sans"/>
                <a:hlinkClick r:id="rId3"/>
              </a:rPr>
              <a:t>https://www.iucnredlist.org/</a:t>
            </a:r>
            <a:endParaRPr lang="es-CO" sz="1100" b="0" strike="noStrike" spc="-1">
              <a:latin typeface="Arial"/>
            </a:endParaRPr>
          </a:p>
          <a:p>
            <a:pPr marL="343080" indent="-341280">
              <a:lnSpc>
                <a:spcPct val="100000"/>
              </a:lnSpc>
              <a:spcBef>
                <a:spcPts val="221"/>
              </a:spcBef>
              <a:buClr>
                <a:srgbClr val="000000"/>
              </a:buClr>
              <a:buFont typeface="Arial"/>
              <a:buChar char="•"/>
            </a:pPr>
            <a:r>
              <a:rPr lang="es-MX" sz="1100" b="0" strike="noStrike" spc="-1">
                <a:solidFill>
                  <a:srgbClr val="000000"/>
                </a:solidFill>
                <a:latin typeface="Calibri"/>
                <a:ea typeface="DejaVu Sans"/>
              </a:rPr>
              <a:t>Sistema de Información Biológica </a:t>
            </a:r>
            <a:r>
              <a:rPr lang="es-CO" sz="1100" b="0" u="sng" strike="noStrike" spc="-1">
                <a:solidFill>
                  <a:srgbClr val="0000FF"/>
                </a:solidFill>
                <a:uFillTx/>
                <a:latin typeface="Calibri"/>
                <a:ea typeface="DejaVu Sans"/>
                <a:hlinkClick r:id="rId4"/>
              </a:rPr>
              <a:t>https://sibcolombia.net</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WWF. Informe Plantea vivo-2016. </a:t>
            </a:r>
            <a:r>
              <a:rPr lang="es-CO" sz="1100" b="0" strike="noStrike" spc="-1">
                <a:solidFill>
                  <a:srgbClr val="222222"/>
                </a:solidFill>
                <a:latin typeface="Calibri"/>
                <a:ea typeface="DejaVu Sans"/>
              </a:rPr>
              <a:t>Riesgo y Resiliencia en el Antropoceno.</a:t>
            </a:r>
            <a:endParaRPr lang="es-CO" sz="1100" b="0" strike="noStrike" spc="-1">
              <a:latin typeface="Arial"/>
            </a:endParaRPr>
          </a:p>
          <a:p>
            <a:pPr marL="343080" indent="-341280">
              <a:lnSpc>
                <a:spcPct val="100000"/>
              </a:lnSpc>
              <a:spcBef>
                <a:spcPts val="221"/>
              </a:spcBef>
              <a:buClr>
                <a:srgbClr val="000000"/>
              </a:buClr>
              <a:buFont typeface="Arial"/>
              <a:buChar char="•"/>
            </a:pPr>
            <a:r>
              <a:rPr lang="es-MX" sz="1100" b="0" strike="noStrike" spc="-1">
                <a:solidFill>
                  <a:srgbClr val="000000"/>
                </a:solidFill>
                <a:latin typeface="Calibri"/>
                <a:ea typeface="DejaVu Sans"/>
              </a:rPr>
              <a:t>WWF-Colombia 2017. Colombia Viva: un país megadiverso de cara al futuro. Informe 2017. Cali: WWF-Colombia.</a:t>
            </a:r>
            <a:endParaRPr lang="es-CO" sz="1100" b="0" strike="noStrike" spc="-1">
              <a:latin typeface="Arial"/>
            </a:endParaRPr>
          </a:p>
          <a:p>
            <a:pPr marL="343080" indent="-341280">
              <a:lnSpc>
                <a:spcPct val="100000"/>
              </a:lnSpc>
              <a:spcBef>
                <a:spcPts val="221"/>
              </a:spcBef>
              <a:buClr>
                <a:srgbClr val="000000"/>
              </a:buClr>
              <a:buFont typeface="Arial"/>
              <a:buChar char="•"/>
            </a:pPr>
            <a:r>
              <a:rPr lang="es-CO" sz="1100" b="0" strike="noStrike" spc="-1">
                <a:solidFill>
                  <a:srgbClr val="000000"/>
                </a:solidFill>
                <a:latin typeface="Calibri"/>
                <a:ea typeface="DejaVu Sans"/>
              </a:rPr>
              <a:t>WWF. Informe Plantea vivo-2018: Apuntando mas alto, Grooten, M. y Almond R.E.A. (Eds). WWF. Gland, Suiza</a:t>
            </a:r>
            <a:endParaRPr lang="es-CO" sz="1100" b="0" strike="noStrike" spc="-1">
              <a:latin typeface="Arial"/>
            </a:endParaRPr>
          </a:p>
          <a:p>
            <a:pPr marL="343080" indent="-341280">
              <a:lnSpc>
                <a:spcPct val="100000"/>
              </a:lnSpc>
              <a:spcBef>
                <a:spcPts val="221"/>
              </a:spcBef>
              <a:buClr>
                <a:srgbClr val="222222"/>
              </a:buClr>
              <a:buFont typeface="Arial"/>
              <a:buChar char="•"/>
            </a:pPr>
            <a:r>
              <a:rPr lang="es-CO" sz="1100" b="0" strike="noStrike" spc="-1">
                <a:solidFill>
                  <a:srgbClr val="222222"/>
                </a:solidFill>
                <a:latin typeface="Calibri"/>
                <a:ea typeface="DejaVu Sans"/>
              </a:rPr>
              <a:t>Wilches-Chaux, G. (2013). </a:t>
            </a:r>
            <a:r>
              <a:rPr lang="es-CO" sz="1100" b="0" i="1" strike="noStrike" spc="-1">
                <a:solidFill>
                  <a:srgbClr val="222222"/>
                </a:solidFill>
                <a:latin typeface="Calibri"/>
                <a:ea typeface="DejaVu Sans"/>
              </a:rPr>
              <a:t>Brújula, bastón y lámpara para trasegar los caminos de la educación ambiental</a:t>
            </a:r>
            <a:r>
              <a:rPr lang="es-CO" sz="1100" b="0" strike="noStrike" spc="-1">
                <a:solidFill>
                  <a:srgbClr val="222222"/>
                </a:solidFill>
                <a:latin typeface="Calibri"/>
                <a:ea typeface="DejaVu Sans"/>
              </a:rPr>
              <a:t>. Ministerio de Ambiente, Vivienda y Desarrollo Sostenible, Subdirección de Educación y Participación.</a:t>
            </a:r>
            <a:endParaRPr lang="es-CO" sz="1100" b="0" strike="noStrike" spc="-1">
              <a:latin typeface="Arial"/>
            </a:endParaRPr>
          </a:p>
          <a:p>
            <a:pPr>
              <a:lnSpc>
                <a:spcPct val="100000"/>
              </a:lnSpc>
              <a:spcBef>
                <a:spcPts val="221"/>
              </a:spcBef>
              <a:tabLst>
                <a:tab pos="0" algn="l"/>
              </a:tabLst>
            </a:pPr>
            <a:endParaRPr lang="es-CO" sz="1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CustomShape 1"/>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3441BE4-F16F-48FE-8C2E-B6C9279F2A55}" type="slidenum">
              <a:rPr lang="es-CO" sz="1200" b="0" strike="noStrike" spc="-1">
                <a:solidFill>
                  <a:srgbClr val="000000"/>
                </a:solidFill>
                <a:latin typeface="Calibri"/>
                <a:ea typeface="DejaVu Sans"/>
              </a:rPr>
              <a:t>67</a:t>
            </a:fld>
            <a:endParaRPr lang="es-CO" sz="1200" b="0" strike="noStrike" spc="-1">
              <a:latin typeface="Arial"/>
            </a:endParaRPr>
          </a:p>
        </p:txBody>
      </p:sp>
      <p:sp>
        <p:nvSpPr>
          <p:cNvPr id="545" name="CustomShape 2"/>
          <p:cNvSpPr/>
          <p:nvPr/>
        </p:nvSpPr>
        <p:spPr>
          <a:xfrm>
            <a:off x="3991320" y="654120"/>
            <a:ext cx="457020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350" b="0" strike="noStrike" spc="-1">
                <a:solidFill>
                  <a:srgbClr val="333333"/>
                </a:solidFill>
                <a:latin typeface="Trebuchet MS"/>
                <a:ea typeface="DejaVu Sans"/>
              </a:rPr>
              <a:t>.</a:t>
            </a:r>
            <a:endParaRPr lang="es-CO" sz="1350" b="0" strike="noStrike" spc="-1">
              <a:latin typeface="Arial"/>
            </a:endParaRPr>
          </a:p>
        </p:txBody>
      </p:sp>
      <p:sp>
        <p:nvSpPr>
          <p:cNvPr id="546" name="CustomShape 3"/>
          <p:cNvSpPr/>
          <p:nvPr/>
        </p:nvSpPr>
        <p:spPr>
          <a:xfrm>
            <a:off x="531360" y="632880"/>
            <a:ext cx="8369280" cy="269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es-CO" sz="1800" b="0" strike="noStrike" spc="-1">
              <a:latin typeface="Arial"/>
            </a:endParaRPr>
          </a:p>
          <a:p>
            <a:pPr algn="just">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r>
              <a:rPr lang="es-CO" sz="1350" b="0" strike="noStrike" spc="-1">
                <a:solidFill>
                  <a:srgbClr val="000000"/>
                </a:solidFill>
                <a:latin typeface="Calibri"/>
                <a:ea typeface="DejaVu Sans"/>
              </a:rPr>
              <a:t>  </a:t>
            </a:r>
            <a:endParaRPr lang="es-CO" sz="1350" b="0" strike="noStrike" spc="-1">
              <a:latin typeface="Arial"/>
            </a:endParaRPr>
          </a:p>
          <a:p>
            <a:pPr>
              <a:lnSpc>
                <a:spcPct val="100000"/>
              </a:lnSpc>
            </a:pPr>
            <a:r>
              <a:rPr lang="es-CO" sz="1350" b="0" strike="noStrike" spc="-1">
                <a:solidFill>
                  <a:srgbClr val="000000"/>
                </a:solidFill>
                <a:latin typeface="Calibri"/>
                <a:ea typeface="DejaVu Sans"/>
              </a:rPr>
              <a:t> </a:t>
            </a:r>
            <a:endParaRPr lang="es-CO" sz="1350" b="0" strike="noStrike" spc="-1">
              <a:latin typeface="Arial"/>
            </a:endParaRPr>
          </a:p>
          <a:p>
            <a:pPr>
              <a:lnSpc>
                <a:spcPct val="100000"/>
              </a:lnSpc>
            </a:pPr>
            <a:endParaRPr lang="es-CO" sz="1350" b="0" strike="noStrike" spc="-1">
              <a:latin typeface="Arial"/>
            </a:endParaRPr>
          </a:p>
          <a:p>
            <a:pPr>
              <a:lnSpc>
                <a:spcPct val="100000"/>
              </a:lnSpc>
            </a:pPr>
            <a:endParaRPr lang="es-CO" sz="1350" b="0" strike="noStrike" spc="-1">
              <a:latin typeface="Arial"/>
            </a:endParaRPr>
          </a:p>
          <a:p>
            <a:pPr>
              <a:lnSpc>
                <a:spcPct val="100000"/>
              </a:lnSpc>
            </a:pPr>
            <a:r>
              <a:t/>
            </a:r>
            <a:br/>
            <a:endParaRPr lang="es-CO" sz="1350" b="0" strike="noStrike" spc="-1">
              <a:latin typeface="Arial"/>
            </a:endParaRPr>
          </a:p>
        </p:txBody>
      </p:sp>
      <p:sp>
        <p:nvSpPr>
          <p:cNvPr id="547" name="CustomShape 4"/>
          <p:cNvSpPr/>
          <p:nvPr/>
        </p:nvSpPr>
        <p:spPr>
          <a:xfrm>
            <a:off x="3152520" y="72360"/>
            <a:ext cx="250848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3600" b="1" strike="noStrike" spc="-1">
                <a:solidFill>
                  <a:srgbClr val="FFFFFF"/>
                </a:solidFill>
                <a:latin typeface="Calibri"/>
                <a:ea typeface="Adobe Gothic Std B"/>
              </a:rPr>
              <a:t>WEBGRAFÍA</a:t>
            </a:r>
            <a:endParaRPr lang="es-CO" sz="3600" b="0" strike="noStrike" spc="-1">
              <a:latin typeface="Arial"/>
            </a:endParaRPr>
          </a:p>
        </p:txBody>
      </p:sp>
      <p:sp>
        <p:nvSpPr>
          <p:cNvPr id="548" name="CustomShape 5"/>
          <p:cNvSpPr/>
          <p:nvPr/>
        </p:nvSpPr>
        <p:spPr>
          <a:xfrm>
            <a:off x="181800" y="1240560"/>
            <a:ext cx="8778600" cy="300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3"/>
              </a:rPr>
              <a:t>http://www.siac.gov.co/web/siac/calidadagua</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4"/>
              </a:rPr>
              <a:t>http://oca.unal.edu.co/OCA_qs/oca.html</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5"/>
              </a:rPr>
              <a:t>https://www.minambiente.gov.co/index.php/component/content/article/1801-plantilla-</a:t>
            </a:r>
            <a:endParaRPr lang="es-CO" sz="1600" b="0" strike="noStrike" spc="-1">
              <a:latin typeface="Arial"/>
            </a:endParaRPr>
          </a:p>
          <a:p>
            <a:pPr marL="285840" indent="-284040">
              <a:lnSpc>
                <a:spcPct val="100000"/>
              </a:lnSpc>
              <a:buClr>
                <a:srgbClr val="000000"/>
              </a:buClr>
              <a:buFont typeface="Arial"/>
              <a:buChar char="•"/>
            </a:pPr>
            <a:r>
              <a:rPr lang="es-CO" sz="1600" b="0" strike="noStrike" spc="-1">
                <a:solidFill>
                  <a:srgbClr val="000000"/>
                </a:solidFill>
                <a:latin typeface="Calibri"/>
                <a:ea typeface="DejaVu Sans"/>
              </a:rPr>
              <a:t>http://earthobservatory.nasa.gov</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6"/>
              </a:rPr>
              <a:t>https://www.utp.edu.co/centro-gestion-ambiental/informacion-de-interes/que-es-la-huella-ecologica.pdf</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7"/>
              </a:rPr>
              <a:t>http://reporte.humboldt.org.co/biodiversidad/2017/cap2/204/index.html#seccion3</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8"/>
              </a:rPr>
              <a:t>http://ticsustentables4.blogspot.com/2016/03/vision-sistemica-de-la-sustentabilidad.html</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9"/>
              </a:rPr>
              <a:t>https://www.wwf.org.co/?uNewsID=324210</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10"/>
              </a:rPr>
              <a:t>https://www.who.int/phe/health_topics/outdoorair/databases/background_information/es/</a:t>
            </a:r>
            <a:endParaRPr lang="es-CO" sz="1600" b="0" strike="noStrike" spc="-1">
              <a:latin typeface="Arial"/>
            </a:endParaRPr>
          </a:p>
          <a:p>
            <a:pPr marL="285840" indent="-284040">
              <a:lnSpc>
                <a:spcPct val="100000"/>
              </a:lnSpc>
              <a:buClr>
                <a:srgbClr val="000000"/>
              </a:buClr>
              <a:buFont typeface="Arial"/>
              <a:buChar char="•"/>
            </a:pPr>
            <a:r>
              <a:rPr lang="es-CO" sz="1600" b="0" strike="noStrike" spc="-1">
                <a:solidFill>
                  <a:srgbClr val="000000"/>
                </a:solidFill>
                <a:latin typeface="Calibri"/>
                <a:ea typeface="DejaVu Sans"/>
              </a:rPr>
              <a:t>http://www.climate-lab-book.ac.uk/spirals/</a:t>
            </a:r>
            <a:r>
              <a:t/>
            </a:r>
            <a:br/>
            <a:r>
              <a:rPr lang="es-MX" sz="1600" b="0" u="sng" strike="noStrike" spc="-1">
                <a:solidFill>
                  <a:srgbClr val="0000FF"/>
                </a:solidFill>
                <a:uFillTx/>
                <a:latin typeface="Calibri"/>
                <a:ea typeface="DejaVu Sans"/>
                <a:hlinkClick r:id="rId10"/>
              </a:rPr>
              <a:t>https://www.who.int/phe/health_topics/outdoorair/databases/background_information/es/</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11"/>
              </a:rPr>
              <a:t>https://www.abc.com.py/edicion-impresa/suplementos/escolar/contaminacion-acuatica-605699.html</a:t>
            </a:r>
            <a:endParaRPr lang="es-CO"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8E52CBB-4856-400E-A88C-19487FCAB8BE}" type="slidenum">
              <a:rPr lang="es-CO" sz="1200" b="0" strike="noStrike" spc="-1">
                <a:solidFill>
                  <a:srgbClr val="000000"/>
                </a:solidFill>
                <a:latin typeface="Calibri"/>
                <a:ea typeface="DejaVu Sans"/>
              </a:rPr>
              <a:t>68</a:t>
            </a:fld>
            <a:endParaRPr lang="es-CO" sz="1200" b="0" strike="noStrike" spc="-1">
              <a:latin typeface="Arial"/>
            </a:endParaRPr>
          </a:p>
        </p:txBody>
      </p:sp>
      <p:sp>
        <p:nvSpPr>
          <p:cNvPr id="550" name="CustomShape 2"/>
          <p:cNvSpPr/>
          <p:nvPr/>
        </p:nvSpPr>
        <p:spPr>
          <a:xfrm>
            <a:off x="3991320" y="654120"/>
            <a:ext cx="457020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350" b="0" strike="noStrike" spc="-1">
                <a:solidFill>
                  <a:srgbClr val="333333"/>
                </a:solidFill>
                <a:latin typeface="Trebuchet MS"/>
                <a:ea typeface="DejaVu Sans"/>
              </a:rPr>
              <a:t>.</a:t>
            </a:r>
            <a:endParaRPr lang="es-CO" sz="1350" b="0" strike="noStrike" spc="-1">
              <a:latin typeface="Arial"/>
            </a:endParaRPr>
          </a:p>
        </p:txBody>
      </p:sp>
      <p:sp>
        <p:nvSpPr>
          <p:cNvPr id="551" name="CustomShape 3"/>
          <p:cNvSpPr/>
          <p:nvPr/>
        </p:nvSpPr>
        <p:spPr>
          <a:xfrm>
            <a:off x="531360" y="632880"/>
            <a:ext cx="8369280" cy="269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es-CO" sz="1800" b="0" strike="noStrike" spc="-1">
              <a:latin typeface="Arial"/>
            </a:endParaRPr>
          </a:p>
          <a:p>
            <a:pPr algn="just">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endParaRPr lang="es-CO" sz="1800" b="0" strike="noStrike" spc="-1">
              <a:latin typeface="Arial"/>
            </a:endParaRPr>
          </a:p>
          <a:p>
            <a:pPr>
              <a:lnSpc>
                <a:spcPct val="100000"/>
              </a:lnSpc>
            </a:pPr>
            <a:r>
              <a:rPr lang="es-CO" sz="1350" b="0" strike="noStrike" spc="-1">
                <a:solidFill>
                  <a:srgbClr val="000000"/>
                </a:solidFill>
                <a:latin typeface="Calibri"/>
                <a:ea typeface="DejaVu Sans"/>
              </a:rPr>
              <a:t>  </a:t>
            </a:r>
            <a:endParaRPr lang="es-CO" sz="1350" b="0" strike="noStrike" spc="-1">
              <a:latin typeface="Arial"/>
            </a:endParaRPr>
          </a:p>
          <a:p>
            <a:pPr>
              <a:lnSpc>
                <a:spcPct val="100000"/>
              </a:lnSpc>
            </a:pPr>
            <a:r>
              <a:rPr lang="es-CO" sz="1350" b="0" strike="noStrike" spc="-1">
                <a:solidFill>
                  <a:srgbClr val="000000"/>
                </a:solidFill>
                <a:latin typeface="Calibri"/>
                <a:ea typeface="DejaVu Sans"/>
              </a:rPr>
              <a:t> </a:t>
            </a:r>
            <a:endParaRPr lang="es-CO" sz="1350" b="0" strike="noStrike" spc="-1">
              <a:latin typeface="Arial"/>
            </a:endParaRPr>
          </a:p>
          <a:p>
            <a:pPr>
              <a:lnSpc>
                <a:spcPct val="100000"/>
              </a:lnSpc>
            </a:pPr>
            <a:endParaRPr lang="es-CO" sz="1350" b="0" strike="noStrike" spc="-1">
              <a:latin typeface="Arial"/>
            </a:endParaRPr>
          </a:p>
          <a:p>
            <a:pPr>
              <a:lnSpc>
                <a:spcPct val="100000"/>
              </a:lnSpc>
            </a:pPr>
            <a:endParaRPr lang="es-CO" sz="1350" b="0" strike="noStrike" spc="-1">
              <a:latin typeface="Arial"/>
            </a:endParaRPr>
          </a:p>
          <a:p>
            <a:pPr>
              <a:lnSpc>
                <a:spcPct val="100000"/>
              </a:lnSpc>
            </a:pPr>
            <a:r>
              <a:t/>
            </a:r>
            <a:br/>
            <a:endParaRPr lang="es-CO" sz="1350" b="0" strike="noStrike" spc="-1">
              <a:latin typeface="Arial"/>
            </a:endParaRPr>
          </a:p>
        </p:txBody>
      </p:sp>
      <p:sp>
        <p:nvSpPr>
          <p:cNvPr id="552" name="CustomShape 4"/>
          <p:cNvSpPr/>
          <p:nvPr/>
        </p:nvSpPr>
        <p:spPr>
          <a:xfrm>
            <a:off x="3152520" y="72360"/>
            <a:ext cx="250848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3600" b="1" strike="noStrike" spc="-1">
                <a:solidFill>
                  <a:srgbClr val="FFFFFF"/>
                </a:solidFill>
                <a:latin typeface="Calibri"/>
                <a:ea typeface="Adobe Gothic Std B"/>
              </a:rPr>
              <a:t>WEBGRAFÍA</a:t>
            </a:r>
            <a:endParaRPr lang="es-CO" sz="3600" b="0" strike="noStrike" spc="-1">
              <a:latin typeface="Arial"/>
            </a:endParaRPr>
          </a:p>
        </p:txBody>
      </p:sp>
      <p:sp>
        <p:nvSpPr>
          <p:cNvPr id="553" name="CustomShape 5"/>
          <p:cNvSpPr/>
          <p:nvPr/>
        </p:nvSpPr>
        <p:spPr>
          <a:xfrm>
            <a:off x="122040" y="1604160"/>
            <a:ext cx="8778600" cy="203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3"/>
              </a:rPr>
              <a:t>https://www.freepng.es/png-7hkwnv/download.html</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4"/>
              </a:rPr>
              <a:t>https://co.pinterest.com/pin/695243261195811711/</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5"/>
              </a:rPr>
              <a:t>https://encolombia.com/medio-ambiente/interes-a/contaminacion-biologica/#:~:text=Estos%20contaminantes%20biol%C3%B3gicos%20son%20principalmente,contaminaci%C3%B3n%20gen%C3%A9tica%20y%20la%20interplanetaria.</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6"/>
              </a:rPr>
              <a:t>https://www.diba.cat/es/web/salutpublica/contaminacio-per-factors-fisics</a:t>
            </a:r>
            <a:endParaRPr lang="es-CO" sz="1600" b="0" strike="noStrike" spc="-1">
              <a:latin typeface="Arial"/>
            </a:endParaRPr>
          </a:p>
          <a:p>
            <a:pPr marL="285840" indent="-284040">
              <a:lnSpc>
                <a:spcPct val="100000"/>
              </a:lnSpc>
              <a:buClr>
                <a:srgbClr val="000000"/>
              </a:buClr>
              <a:buFont typeface="Arial"/>
              <a:buChar char="•"/>
            </a:pPr>
            <a:r>
              <a:rPr lang="es-MX" sz="1600" b="0" u="sng" strike="noStrike" spc="-1">
                <a:solidFill>
                  <a:srgbClr val="0000FF"/>
                </a:solidFill>
                <a:uFillTx/>
                <a:latin typeface="Calibri"/>
                <a:ea typeface="DejaVu Sans"/>
                <a:hlinkClick r:id="rId7"/>
              </a:rPr>
              <a:t>https://www.uib.cat/depart/dqu/dquo/dquo2/MasterSL/ASIG/PDF.old/222CON~2.PDF</a:t>
            </a:r>
            <a:endParaRPr lang="es-CO" sz="1600" b="0" strike="noStrike" spc="-1">
              <a:latin typeface="Arial"/>
            </a:endParaRPr>
          </a:p>
          <a:p>
            <a:pPr>
              <a:lnSpc>
                <a:spcPct val="100000"/>
              </a:lnSpc>
            </a:pPr>
            <a:endParaRPr lang="es-CO" sz="1600" b="0" strike="noStrike" spc="-1">
              <a:latin typeface="Arial"/>
            </a:endParaRPr>
          </a:p>
          <a:p>
            <a:pPr>
              <a:lnSpc>
                <a:spcPct val="100000"/>
              </a:lnSpc>
            </a:pPr>
            <a:endParaRPr lang="es-CO" sz="1600" b="0" strike="noStrike" spc="-1">
              <a:latin typeface="Arial"/>
            </a:endParaRPr>
          </a:p>
          <a:p>
            <a:pPr>
              <a:lnSpc>
                <a:spcPct val="100000"/>
              </a:lnSpc>
            </a:pPr>
            <a:endParaRPr lang="es-CO"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F1CCCC0E-87C3-48A0-9B4E-116E739F7F8E}" type="slidenum">
              <a:rPr lang="es-CO" sz="1200" b="0" strike="noStrike" spc="-1">
                <a:solidFill>
                  <a:srgbClr val="000000"/>
                </a:solidFill>
                <a:latin typeface="Calibri"/>
                <a:ea typeface="DejaVu Sans"/>
              </a:rPr>
              <a:t>7</a:t>
            </a:fld>
            <a:endParaRPr lang="es-CO" sz="1200" b="0" strike="noStrike" spc="-1">
              <a:latin typeface="Arial"/>
            </a:endParaRPr>
          </a:p>
        </p:txBody>
      </p:sp>
      <p:sp>
        <p:nvSpPr>
          <p:cNvPr id="217" name="CustomShape 2"/>
          <p:cNvSpPr/>
          <p:nvPr/>
        </p:nvSpPr>
        <p:spPr>
          <a:xfrm>
            <a:off x="508320" y="1670400"/>
            <a:ext cx="49305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MX" sz="1800" b="0" strike="noStrike" spc="-1">
                <a:solidFill>
                  <a:srgbClr val="000000"/>
                </a:solidFill>
                <a:latin typeface="Calibri"/>
                <a:ea typeface="DejaVu Sans"/>
              </a:rPr>
              <a:t>Si se plantea la hipótesis conservadora de que sólo </a:t>
            </a:r>
            <a:r>
              <a:rPr lang="es-MX" sz="1800" b="1" strike="noStrike" spc="-1">
                <a:solidFill>
                  <a:srgbClr val="000000"/>
                </a:solidFill>
                <a:latin typeface="Calibri"/>
                <a:ea typeface="DejaVu Sans"/>
              </a:rPr>
              <a:t>10 millones </a:t>
            </a:r>
            <a:r>
              <a:rPr lang="es-MX" sz="1800" b="0" strike="noStrike" spc="-1">
                <a:solidFill>
                  <a:srgbClr val="000000"/>
                </a:solidFill>
                <a:latin typeface="Calibri"/>
                <a:ea typeface="DejaVu Sans"/>
              </a:rPr>
              <a:t>de especies habitan en estos momentos el planeta, habría que concluir que la ciencia sólo conoce el </a:t>
            </a:r>
            <a:r>
              <a:rPr lang="es-MX" sz="1800" b="1" strike="noStrike" spc="-1">
                <a:solidFill>
                  <a:srgbClr val="000000"/>
                </a:solidFill>
                <a:latin typeface="Calibri"/>
                <a:ea typeface="DejaVu Sans"/>
              </a:rPr>
              <a:t>15%</a:t>
            </a:r>
            <a:r>
              <a:rPr lang="es-MX" sz="1800" b="0" strike="noStrike" spc="-1">
                <a:solidFill>
                  <a:srgbClr val="000000"/>
                </a:solidFill>
                <a:latin typeface="Calibri"/>
                <a:ea typeface="DejaVu Sans"/>
              </a:rPr>
              <a:t> de las especies vivas. Estos números implican la necesidad de intensificar los esfuerzos científicos por conocer ese </a:t>
            </a:r>
            <a:r>
              <a:rPr lang="es-MX" sz="1800" b="1" strike="noStrike" spc="-1">
                <a:solidFill>
                  <a:srgbClr val="000000"/>
                </a:solidFill>
                <a:latin typeface="Calibri"/>
                <a:ea typeface="DejaVu Sans"/>
              </a:rPr>
              <a:t>85 %</a:t>
            </a:r>
            <a:r>
              <a:rPr lang="es-MX" sz="1800" b="0" strike="noStrike" spc="-1">
                <a:solidFill>
                  <a:srgbClr val="000000"/>
                </a:solidFill>
                <a:latin typeface="Calibri"/>
                <a:ea typeface="DejaVu Sans"/>
              </a:rPr>
              <a:t> actualmente no inventariado por la ciencia.</a:t>
            </a:r>
            <a:endParaRPr lang="es-CO" sz="1800" b="0" strike="noStrike" spc="-1">
              <a:latin typeface="Arial"/>
            </a:endParaRPr>
          </a:p>
        </p:txBody>
      </p:sp>
      <p:sp>
        <p:nvSpPr>
          <p:cNvPr id="218" name="CustomShape 3"/>
          <p:cNvSpPr/>
          <p:nvPr/>
        </p:nvSpPr>
        <p:spPr>
          <a:xfrm>
            <a:off x="3949920" y="4334760"/>
            <a:ext cx="16092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O" sz="1400" b="0" strike="noStrike" spc="-1">
                <a:solidFill>
                  <a:srgbClr val="222222"/>
                </a:solidFill>
                <a:latin typeface="Arial"/>
                <a:ea typeface="DejaVu Sans"/>
              </a:rPr>
              <a:t>Crisci (2006). </a:t>
            </a:r>
            <a:endParaRPr lang="es-CO" sz="1400" b="0" strike="noStrike" spc="-1">
              <a:latin typeface="Arial"/>
            </a:endParaRPr>
          </a:p>
        </p:txBody>
      </p:sp>
      <p:sp>
        <p:nvSpPr>
          <p:cNvPr id="219" name="CustomShape 4"/>
          <p:cNvSpPr/>
          <p:nvPr/>
        </p:nvSpPr>
        <p:spPr>
          <a:xfrm>
            <a:off x="1784639" y="218920"/>
            <a:ext cx="5363881"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3200" b="1" strike="noStrike" spc="-1" dirty="0" smtClean="0">
                <a:solidFill>
                  <a:srgbClr val="FFFFFF"/>
                </a:solidFill>
                <a:latin typeface="Calibri"/>
                <a:ea typeface="Adobe Gothic Std B"/>
              </a:rPr>
              <a:t>Biodiversidad a nivel mundial</a:t>
            </a:r>
            <a:endParaRPr lang="es-CO" sz="3200" b="0" strike="noStrike" spc="-1" dirty="0">
              <a:latin typeface="Arial"/>
            </a:endParaRPr>
          </a:p>
        </p:txBody>
      </p:sp>
      <p:pic>
        <p:nvPicPr>
          <p:cNvPr id="220" name="Picture 2"/>
          <p:cNvPicPr/>
          <p:nvPr/>
        </p:nvPicPr>
        <p:blipFill>
          <a:blip r:embed="rId3"/>
          <a:stretch/>
        </p:blipFill>
        <p:spPr>
          <a:xfrm>
            <a:off x="5663160" y="1535040"/>
            <a:ext cx="2970720" cy="2576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Line 1"/>
          <p:cNvSpPr/>
          <p:nvPr/>
        </p:nvSpPr>
        <p:spPr>
          <a:xfrm flipV="1">
            <a:off x="1607760" y="506880"/>
            <a:ext cx="5599440" cy="3960"/>
          </a:xfrm>
          <a:prstGeom prst="line">
            <a:avLst/>
          </a:prstGeom>
          <a:ln>
            <a:round/>
          </a:ln>
        </p:spPr>
        <p:style>
          <a:lnRef idx="3">
            <a:schemeClr val="accent1"/>
          </a:lnRef>
          <a:fillRef idx="0">
            <a:schemeClr val="accent1"/>
          </a:fillRef>
          <a:effectRef idx="2">
            <a:schemeClr val="accent1"/>
          </a:effectRef>
          <a:fontRef idx="minor"/>
        </p:style>
      </p:sp>
      <p:sp>
        <p:nvSpPr>
          <p:cNvPr id="222" name="CustomShape 2"/>
          <p:cNvSpPr/>
          <p:nvPr/>
        </p:nvSpPr>
        <p:spPr>
          <a:xfrm>
            <a:off x="7010280" y="4767120"/>
            <a:ext cx="213192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D41869AA-677C-40A6-BDF0-9B18FDBBDB3F}" type="slidenum">
              <a:rPr lang="es-CO" sz="1200" b="0" strike="noStrike" spc="-1">
                <a:solidFill>
                  <a:srgbClr val="000000"/>
                </a:solidFill>
                <a:latin typeface="Calibri"/>
                <a:ea typeface="DejaVu Sans"/>
              </a:rPr>
              <a:t>8</a:t>
            </a:fld>
            <a:endParaRPr lang="es-CO" sz="1200" b="0" strike="noStrike" spc="-1">
              <a:latin typeface="Arial"/>
            </a:endParaRPr>
          </a:p>
        </p:txBody>
      </p:sp>
      <p:sp>
        <p:nvSpPr>
          <p:cNvPr id="223" name="CustomShape 3"/>
          <p:cNvSpPr/>
          <p:nvPr/>
        </p:nvSpPr>
        <p:spPr>
          <a:xfrm>
            <a:off x="4315320" y="72360"/>
            <a:ext cx="182880" cy="459720"/>
          </a:xfrm>
          <a:prstGeom prst="rect">
            <a:avLst/>
          </a:prstGeom>
          <a:noFill/>
          <a:ln w="0">
            <a:noFill/>
          </a:ln>
        </p:spPr>
        <p:style>
          <a:lnRef idx="0">
            <a:scrgbClr r="0" g="0" b="0"/>
          </a:lnRef>
          <a:fillRef idx="0">
            <a:scrgbClr r="0" g="0" b="0"/>
          </a:fillRef>
          <a:effectRef idx="0">
            <a:scrgbClr r="0" g="0" b="0"/>
          </a:effectRef>
          <a:fontRef idx="minor"/>
        </p:style>
      </p:sp>
      <p:sp>
        <p:nvSpPr>
          <p:cNvPr id="224" name="CustomShape 4"/>
          <p:cNvSpPr/>
          <p:nvPr/>
        </p:nvSpPr>
        <p:spPr>
          <a:xfrm>
            <a:off x="457200" y="4278960"/>
            <a:ext cx="3500640"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s-CO" sz="1600" b="0" strike="noStrike" spc="-1" dirty="0">
                <a:solidFill>
                  <a:srgbClr val="000000"/>
                </a:solidFill>
                <a:latin typeface="Calibri"/>
                <a:ea typeface="DejaVu Sans"/>
              </a:rPr>
              <a:t>Los cinco países con mayor diversidad de especies de vertebrados </a:t>
            </a:r>
            <a:r>
              <a:rPr lang="es-CO" sz="1600" b="0" strike="noStrike" spc="-1" dirty="0" smtClean="0">
                <a:solidFill>
                  <a:srgbClr val="000000"/>
                </a:solidFill>
                <a:latin typeface="Calibri"/>
                <a:ea typeface="DejaVu Sans"/>
              </a:rPr>
              <a:t>                  (</a:t>
            </a:r>
            <a:r>
              <a:rPr lang="es-CO" sz="1600" b="0" strike="noStrike" spc="-1" dirty="0">
                <a:solidFill>
                  <a:srgbClr val="000000"/>
                </a:solidFill>
                <a:latin typeface="Calibri"/>
                <a:ea typeface="DejaVu Sans"/>
              </a:rPr>
              <a:t>fuente: </a:t>
            </a:r>
            <a:r>
              <a:rPr lang="es-CO" sz="1600" b="0" strike="noStrike" spc="-1" dirty="0" err="1">
                <a:solidFill>
                  <a:srgbClr val="000000"/>
                </a:solidFill>
                <a:latin typeface="Calibri"/>
                <a:ea typeface="DejaVu Sans"/>
              </a:rPr>
              <a:t>Conabio</a:t>
            </a:r>
            <a:r>
              <a:rPr lang="es-CO" sz="1600" b="0" strike="noStrike" spc="-1" dirty="0">
                <a:solidFill>
                  <a:srgbClr val="000000"/>
                </a:solidFill>
                <a:latin typeface="Calibri"/>
                <a:ea typeface="DejaVu Sans"/>
              </a:rPr>
              <a:t> 2010).</a:t>
            </a:r>
            <a:endParaRPr lang="es-CO" sz="1600" b="0" strike="noStrike" spc="-1" dirty="0">
              <a:latin typeface="Arial"/>
            </a:endParaRPr>
          </a:p>
        </p:txBody>
      </p:sp>
      <p:sp>
        <p:nvSpPr>
          <p:cNvPr id="225" name="CustomShape 5"/>
          <p:cNvSpPr/>
          <p:nvPr/>
        </p:nvSpPr>
        <p:spPr>
          <a:xfrm>
            <a:off x="1378107" y="72360"/>
            <a:ext cx="6056956"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ES" sz="2400" b="1" strike="noStrike" spc="-1" dirty="0" smtClean="0">
                <a:solidFill>
                  <a:srgbClr val="FFFFFF"/>
                </a:solidFill>
                <a:latin typeface="Calibri"/>
                <a:ea typeface="Adobe Gothic Std B"/>
              </a:rPr>
              <a:t>Países </a:t>
            </a:r>
            <a:r>
              <a:rPr lang="es-ES" sz="2400" b="1" spc="-1" dirty="0" smtClean="0">
                <a:solidFill>
                  <a:srgbClr val="FFFFFF"/>
                </a:solidFill>
                <a:latin typeface="Calibri"/>
                <a:ea typeface="Adobe Gothic Std B"/>
              </a:rPr>
              <a:t>de mayor biodiversidad a nivel mundial</a:t>
            </a:r>
            <a:endParaRPr lang="es-CO" sz="2400" b="0" strike="noStrike" spc="-1" dirty="0">
              <a:latin typeface="Arial"/>
            </a:endParaRPr>
          </a:p>
        </p:txBody>
      </p:sp>
      <p:grpSp>
        <p:nvGrpSpPr>
          <p:cNvPr id="227" name="Group 7"/>
          <p:cNvGrpSpPr/>
          <p:nvPr/>
        </p:nvGrpSpPr>
        <p:grpSpPr>
          <a:xfrm>
            <a:off x="457200" y="1184760"/>
            <a:ext cx="3695400" cy="2941560"/>
            <a:chOff x="457200" y="1184760"/>
            <a:chExt cx="3695400" cy="2941560"/>
          </a:xfrm>
        </p:grpSpPr>
        <p:pic>
          <p:nvPicPr>
            <p:cNvPr id="228" name="Imagen 15"/>
            <p:cNvPicPr/>
            <p:nvPr/>
          </p:nvPicPr>
          <p:blipFill>
            <a:blip r:embed="rId2"/>
            <a:srcRect r="48608"/>
            <a:stretch/>
          </p:blipFill>
          <p:spPr>
            <a:xfrm>
              <a:off x="457200" y="1184760"/>
              <a:ext cx="3695400" cy="2941560"/>
            </a:xfrm>
            <a:prstGeom prst="rect">
              <a:avLst/>
            </a:prstGeom>
            <a:ln w="0">
              <a:noFill/>
            </a:ln>
          </p:spPr>
        </p:pic>
        <p:pic>
          <p:nvPicPr>
            <p:cNvPr id="229" name="Picture 4" descr="Resultado de imagen para silueta mamiferos, aves, reptiles y anfibios"/>
            <p:cNvPicPr/>
            <p:nvPr/>
          </p:nvPicPr>
          <p:blipFill>
            <a:blip r:embed="rId3"/>
            <a:srcRect l="1901" t="40414" r="58971" b="40659"/>
            <a:stretch/>
          </p:blipFill>
          <p:spPr>
            <a:xfrm>
              <a:off x="1128600" y="1494360"/>
              <a:ext cx="1209240" cy="388080"/>
            </a:xfrm>
            <a:prstGeom prst="rect">
              <a:avLst/>
            </a:prstGeom>
            <a:ln w="0">
              <a:noFill/>
            </a:ln>
          </p:spPr>
        </p:pic>
        <p:pic>
          <p:nvPicPr>
            <p:cNvPr id="230" name="Picture 4" descr="Resultado de imagen para silueta mamiferos, aves, reptiles y anfibios"/>
            <p:cNvPicPr/>
            <p:nvPr/>
          </p:nvPicPr>
          <p:blipFill>
            <a:blip r:embed="rId4"/>
            <a:srcRect l="61091" t="39821" r="5029" b="42758"/>
            <a:stretch/>
          </p:blipFill>
          <p:spPr>
            <a:xfrm>
              <a:off x="2564280" y="1453680"/>
              <a:ext cx="1223640" cy="417600"/>
            </a:xfrm>
            <a:prstGeom prst="rect">
              <a:avLst/>
            </a:prstGeom>
            <a:ln w="0">
              <a:noFill/>
            </a:ln>
          </p:spPr>
        </p:pic>
      </p:grpSp>
      <p:pic>
        <p:nvPicPr>
          <p:cNvPr id="231" name="Imagen 21"/>
          <p:cNvPicPr/>
          <p:nvPr/>
        </p:nvPicPr>
        <p:blipFill>
          <a:blip r:embed="rId5"/>
          <a:srcRect r="51074"/>
          <a:stretch/>
        </p:blipFill>
        <p:spPr>
          <a:xfrm>
            <a:off x="4184640" y="1049400"/>
            <a:ext cx="4557960" cy="3084840"/>
          </a:xfrm>
          <a:prstGeom prst="rect">
            <a:avLst/>
          </a:prstGeom>
          <a:ln w="0">
            <a:noFill/>
          </a:ln>
        </p:spPr>
      </p:pic>
      <p:sp>
        <p:nvSpPr>
          <p:cNvPr id="232" name="CustomShape 8"/>
          <p:cNvSpPr/>
          <p:nvPr/>
        </p:nvSpPr>
        <p:spPr>
          <a:xfrm>
            <a:off x="4377240" y="4319280"/>
            <a:ext cx="457020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O" sz="1600" b="0" strike="noStrike" spc="-1" dirty="0">
                <a:solidFill>
                  <a:srgbClr val="000000"/>
                </a:solidFill>
                <a:latin typeface="Calibri"/>
                <a:ea typeface="DejaVu Sans"/>
              </a:rPr>
              <a:t>Los cinco países con mayor diversidad de especies de plantas vasculares </a:t>
            </a:r>
            <a:r>
              <a:rPr lang="es-CO" sz="1600" b="0" strike="noStrike" spc="-1" dirty="0" smtClean="0">
                <a:solidFill>
                  <a:srgbClr val="000000"/>
                </a:solidFill>
                <a:latin typeface="Calibri"/>
                <a:ea typeface="DejaVu Sans"/>
              </a:rPr>
              <a:t>                                                                               (</a:t>
            </a:r>
            <a:r>
              <a:rPr lang="es-CO" sz="1600" b="0" strike="noStrike" spc="-1" dirty="0">
                <a:solidFill>
                  <a:srgbClr val="000000"/>
                </a:solidFill>
                <a:latin typeface="Calibri"/>
                <a:ea typeface="DejaVu Sans"/>
              </a:rPr>
              <a:t>fuente: </a:t>
            </a:r>
            <a:r>
              <a:rPr lang="es-CO" sz="1600" b="0" strike="noStrike" spc="-1" dirty="0" err="1">
                <a:solidFill>
                  <a:srgbClr val="000000"/>
                </a:solidFill>
                <a:latin typeface="Calibri"/>
                <a:ea typeface="DejaVu Sans"/>
              </a:rPr>
              <a:t>Conabio</a:t>
            </a:r>
            <a:r>
              <a:rPr lang="es-CO" sz="1600" b="0" strike="noStrike" spc="-1" dirty="0">
                <a:solidFill>
                  <a:srgbClr val="000000"/>
                </a:solidFill>
                <a:latin typeface="Calibri"/>
                <a:ea typeface="DejaVu Sans"/>
              </a:rPr>
              <a:t> 2010).</a:t>
            </a:r>
            <a:endParaRPr lang="es-CO"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2"/>
          <p:cNvSpPr/>
          <p:nvPr/>
        </p:nvSpPr>
        <p:spPr>
          <a:xfrm>
            <a:off x="1681488" y="326520"/>
            <a:ext cx="5539827" cy="49098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O" sz="2600" b="1" strike="noStrike" spc="-1" dirty="0" smtClean="0">
                <a:solidFill>
                  <a:srgbClr val="FFFFFF"/>
                </a:solidFill>
                <a:latin typeface="Arial"/>
                <a:ea typeface="DejaVu Sans"/>
              </a:rPr>
              <a:t>Riqueza de especies en Colombia</a:t>
            </a:r>
            <a:endParaRPr lang="es-CO" sz="2600" b="0" strike="noStrike" spc="-1" dirty="0">
              <a:latin typeface="Arial"/>
            </a:endParaRPr>
          </a:p>
        </p:txBody>
      </p:sp>
      <p:sp>
        <p:nvSpPr>
          <p:cNvPr id="235" name="CustomShape 3"/>
          <p:cNvSpPr/>
          <p:nvPr/>
        </p:nvSpPr>
        <p:spPr>
          <a:xfrm>
            <a:off x="774000" y="4278960"/>
            <a:ext cx="3183840" cy="294480"/>
          </a:xfrm>
          <a:prstGeom prst="rect">
            <a:avLst/>
          </a:prstGeom>
          <a:noFill/>
          <a:ln w="0">
            <a:noFill/>
          </a:ln>
        </p:spPr>
        <p:style>
          <a:lnRef idx="0">
            <a:scrgbClr r="0" g="0" b="0"/>
          </a:lnRef>
          <a:fillRef idx="0">
            <a:scrgbClr r="0" g="0" b="0"/>
          </a:fillRef>
          <a:effectRef idx="0">
            <a:scrgbClr r="0" g="0" b="0"/>
          </a:effectRef>
          <a:fontRef idx="minor"/>
        </p:style>
      </p:sp>
      <p:sp>
        <p:nvSpPr>
          <p:cNvPr id="236" name="CustomShape 4"/>
          <p:cNvSpPr/>
          <p:nvPr/>
        </p:nvSpPr>
        <p:spPr>
          <a:xfrm>
            <a:off x="4232880" y="72360"/>
            <a:ext cx="341280" cy="454680"/>
          </a:xfrm>
          <a:prstGeom prst="rect">
            <a:avLst/>
          </a:prstGeom>
          <a:noFill/>
          <a:ln w="0">
            <a:noFill/>
          </a:ln>
        </p:spPr>
        <p:style>
          <a:lnRef idx="0">
            <a:scrgbClr r="0" g="0" b="0"/>
          </a:lnRef>
          <a:fillRef idx="0">
            <a:scrgbClr r="0" g="0" b="0"/>
          </a:fillRef>
          <a:effectRef idx="0">
            <a:scrgbClr r="0" g="0" b="0"/>
          </a:effectRef>
          <a:fontRef idx="minor"/>
        </p:style>
      </p:sp>
      <p:sp>
        <p:nvSpPr>
          <p:cNvPr id="237" name="CustomShape 5"/>
          <p:cNvSpPr/>
          <p:nvPr/>
        </p:nvSpPr>
        <p:spPr>
          <a:xfrm>
            <a:off x="4190400" y="468000"/>
            <a:ext cx="429840" cy="684360"/>
          </a:xfrm>
          <a:prstGeom prst="rect">
            <a:avLst/>
          </a:prstGeom>
          <a:noFill/>
          <a:ln w="0">
            <a:noFill/>
          </a:ln>
        </p:spPr>
        <p:style>
          <a:lnRef idx="0">
            <a:scrgbClr r="0" g="0" b="0"/>
          </a:lnRef>
          <a:fillRef idx="0">
            <a:scrgbClr r="0" g="0" b="0"/>
          </a:fillRef>
          <a:effectRef idx="0">
            <a:scrgbClr r="0" g="0" b="0"/>
          </a:effectRef>
          <a:fontRef idx="minor"/>
        </p:style>
      </p:sp>
      <p:sp>
        <p:nvSpPr>
          <p:cNvPr id="238" name="CustomShape 6"/>
          <p:cNvSpPr/>
          <p:nvPr/>
        </p:nvSpPr>
        <p:spPr>
          <a:xfrm>
            <a:off x="4377240" y="4319280"/>
            <a:ext cx="4570200" cy="332280"/>
          </a:xfrm>
          <a:prstGeom prst="rect">
            <a:avLst/>
          </a:prstGeom>
          <a:noFill/>
          <a:ln w="0">
            <a:noFill/>
          </a:ln>
        </p:spPr>
        <p:style>
          <a:lnRef idx="0">
            <a:scrgbClr r="0" g="0" b="0"/>
          </a:lnRef>
          <a:fillRef idx="0">
            <a:scrgbClr r="0" g="0" b="0"/>
          </a:fillRef>
          <a:effectRef idx="0">
            <a:scrgbClr r="0" g="0" b="0"/>
          </a:effectRef>
          <a:fontRef idx="minor"/>
        </p:style>
      </p:sp>
      <p:pic>
        <p:nvPicPr>
          <p:cNvPr id="239" name="Picture 2_0" descr="Imagen relacionada"/>
          <p:cNvPicPr/>
          <p:nvPr/>
        </p:nvPicPr>
        <p:blipFill rotWithShape="1">
          <a:blip r:embed="rId2"/>
          <a:srcRect t="8899"/>
          <a:stretch/>
        </p:blipFill>
        <p:spPr>
          <a:xfrm>
            <a:off x="1473120" y="1565564"/>
            <a:ext cx="5725440" cy="3198316"/>
          </a:xfrm>
          <a:prstGeom prst="rect">
            <a:avLst/>
          </a:prstGeom>
          <a:ln w="0">
            <a:noFill/>
          </a:ln>
        </p:spPr>
      </p:pic>
      <p:sp>
        <p:nvSpPr>
          <p:cNvPr id="240" name="CustomShape 7"/>
          <p:cNvSpPr/>
          <p:nvPr/>
        </p:nvSpPr>
        <p:spPr>
          <a:xfrm>
            <a:off x="180000" y="1245960"/>
            <a:ext cx="1518480" cy="1452600"/>
          </a:xfrm>
          <a:prstGeom prst="ellipse">
            <a:avLst/>
          </a:prstGeom>
          <a:blipFill rotWithShape="0">
            <a:blip r:embed="rId3"/>
            <a:stretch/>
          </a:blipFill>
          <a:ln w="0">
            <a:noFill/>
          </a:ln>
          <a:effectLst>
            <a:softEdge rad="112680"/>
          </a:effectLst>
        </p:spPr>
        <p:style>
          <a:lnRef idx="0">
            <a:scrgbClr r="0" g="0" b="0"/>
          </a:lnRef>
          <a:fillRef idx="0">
            <a:scrgbClr r="0" g="0" b="0"/>
          </a:fillRef>
          <a:effectRef idx="0">
            <a:scrgbClr r="0" g="0" b="0"/>
          </a:effectRef>
          <a:fontRef idx="minor"/>
        </p:style>
      </p:sp>
      <p:sp>
        <p:nvSpPr>
          <p:cNvPr id="241" name="CustomShape 8"/>
          <p:cNvSpPr/>
          <p:nvPr/>
        </p:nvSpPr>
        <p:spPr>
          <a:xfrm>
            <a:off x="7280640" y="2936160"/>
            <a:ext cx="1666800" cy="1562400"/>
          </a:xfrm>
          <a:prstGeom prst="ellipse">
            <a:avLst/>
          </a:prstGeom>
          <a:blipFill rotWithShape="0">
            <a:blip r:embed="rId4"/>
            <a:stretch/>
          </a:blipFill>
          <a:ln w="0">
            <a:noFill/>
          </a:ln>
          <a:effectLst>
            <a:softEdge rad="112680"/>
          </a:effectLst>
        </p:spPr>
        <p:style>
          <a:lnRef idx="0">
            <a:scrgbClr r="0" g="0" b="0"/>
          </a:lnRef>
          <a:fillRef idx="0">
            <a:scrgbClr r="0" g="0" b="0"/>
          </a:fillRef>
          <a:effectRef idx="0">
            <a:scrgbClr r="0" g="0" b="0"/>
          </a:effectRef>
          <a:fontRef idx="minor"/>
        </p:style>
      </p:sp>
      <p:sp>
        <p:nvSpPr>
          <p:cNvPr id="242" name="CustomShape 9"/>
          <p:cNvSpPr/>
          <p:nvPr/>
        </p:nvSpPr>
        <p:spPr>
          <a:xfrm>
            <a:off x="7099380" y="4615973"/>
            <a:ext cx="19472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r>
              <a:rPr lang="es-CO" sz="1200" b="0" strike="noStrike" spc="-1" dirty="0">
                <a:solidFill>
                  <a:srgbClr val="000000"/>
                </a:solidFill>
                <a:latin typeface="Calibri"/>
                <a:ea typeface="DejaVu Sans"/>
              </a:rPr>
              <a:t>Fuente: Moreno, </a:t>
            </a:r>
            <a:r>
              <a:rPr lang="es-CO" sz="1200" b="0" strike="noStrike" spc="-1" dirty="0" smtClean="0">
                <a:solidFill>
                  <a:srgbClr val="000000"/>
                </a:solidFill>
                <a:latin typeface="Calibri"/>
                <a:ea typeface="DejaVu Sans"/>
              </a:rPr>
              <a:t>2018</a:t>
            </a:r>
            <a:endParaRPr lang="es-CO"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5512</TotalTime>
  <Words>3055</Words>
  <Application>Microsoft Office PowerPoint</Application>
  <PresentationFormat>Presentación en pantalla (16:9)</PresentationFormat>
  <Paragraphs>449</Paragraphs>
  <Slides>69</Slides>
  <Notes>24</Notes>
  <HiddenSlides>0</HiddenSlides>
  <MMClips>0</MMClips>
  <ScaleCrop>false</ScaleCrop>
  <HeadingPairs>
    <vt:vector size="6" baseType="variant">
      <vt:variant>
        <vt:lpstr>Fuentes usadas</vt:lpstr>
      </vt:variant>
      <vt:variant>
        <vt:i4>15</vt:i4>
      </vt:variant>
      <vt:variant>
        <vt:lpstr>Tema</vt:lpstr>
      </vt:variant>
      <vt:variant>
        <vt:i4>5</vt:i4>
      </vt:variant>
      <vt:variant>
        <vt:lpstr>Títulos de diapositiva</vt:lpstr>
      </vt:variant>
      <vt:variant>
        <vt:i4>69</vt:i4>
      </vt:variant>
    </vt:vector>
  </HeadingPairs>
  <TitlesOfParts>
    <vt:vector size="89" baseType="lpstr">
      <vt:lpstr>Arial Unicode MS</vt:lpstr>
      <vt:lpstr>MS Gothic</vt:lpstr>
      <vt:lpstr>Adobe Gothic Std B</vt:lpstr>
      <vt:lpstr>Aharoni</vt:lpstr>
      <vt:lpstr>Ancizar sans</vt:lpstr>
      <vt:lpstr>Arial</vt:lpstr>
      <vt:lpstr>Calibri</vt:lpstr>
      <vt:lpstr>DejaVu Sans</vt:lpstr>
      <vt:lpstr>Franklin Gothic Book</vt:lpstr>
      <vt:lpstr>Qlassik Medium</vt:lpstr>
      <vt:lpstr>Symbol</vt:lpstr>
      <vt:lpstr>Times New Roman</vt:lpstr>
      <vt:lpstr>Trebuchet MS</vt:lpstr>
      <vt:lpstr>Verdana</vt:lpstr>
      <vt:lpstr>Wingdings</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Leonardo Cantor</dc:creator>
  <dc:description/>
  <cp:lastModifiedBy>Silvia Milena Sequeda Cardenas</cp:lastModifiedBy>
  <cp:revision>234</cp:revision>
  <dcterms:created xsi:type="dcterms:W3CDTF">2019-11-27T03:16:21Z</dcterms:created>
  <dcterms:modified xsi:type="dcterms:W3CDTF">2020-09-23T02:01:01Z</dcterms:modified>
  <dc:language>es-CO</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29</vt:i4>
  </property>
  <property fmtid="{D5CDD505-2E9C-101B-9397-08002B2CF9AE}" pid="8" name="PresentationFormat">
    <vt:lpwstr>Presentación en pantalla (16:9)</vt:lpwstr>
  </property>
  <property fmtid="{D5CDD505-2E9C-101B-9397-08002B2CF9AE}" pid="9" name="ScaleCrop">
    <vt:bool>false</vt:bool>
  </property>
  <property fmtid="{D5CDD505-2E9C-101B-9397-08002B2CF9AE}" pid="10" name="ShareDoc">
    <vt:bool>false</vt:bool>
  </property>
  <property fmtid="{D5CDD505-2E9C-101B-9397-08002B2CF9AE}" pid="11" name="Slides">
    <vt:i4>74</vt:i4>
  </property>
</Properties>
</file>